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7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charts/chart9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0.xml" ContentType="application/vnd.openxmlformats-officedocument.drawingml.chart+xml"/>
  <Override PartName="/ppt/notesSlides/notesSlide21.xml" ContentType="application/vnd.openxmlformats-officedocument.presentationml.notesSlide+xml"/>
  <Override PartName="/ppt/charts/chart1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1" r:id="rId1"/>
  </p:sldMasterIdLst>
  <p:notesMasterIdLst>
    <p:notesMasterId r:id="rId58"/>
  </p:notesMasterIdLst>
  <p:sldIdLst>
    <p:sldId id="256" r:id="rId2"/>
    <p:sldId id="293" r:id="rId3"/>
    <p:sldId id="292" r:id="rId4"/>
    <p:sldId id="269" r:id="rId5"/>
    <p:sldId id="313" r:id="rId6"/>
    <p:sldId id="301" r:id="rId7"/>
    <p:sldId id="305" r:id="rId8"/>
    <p:sldId id="304" r:id="rId9"/>
    <p:sldId id="289" r:id="rId10"/>
    <p:sldId id="290" r:id="rId11"/>
    <p:sldId id="291" r:id="rId12"/>
    <p:sldId id="320" r:id="rId13"/>
    <p:sldId id="303" r:id="rId14"/>
    <p:sldId id="326" r:id="rId15"/>
    <p:sldId id="298" r:id="rId16"/>
    <p:sldId id="279" r:id="rId17"/>
    <p:sldId id="280" r:id="rId18"/>
    <p:sldId id="281" r:id="rId19"/>
    <p:sldId id="282" r:id="rId20"/>
    <p:sldId id="302" r:id="rId21"/>
    <p:sldId id="283" r:id="rId22"/>
    <p:sldId id="294" r:id="rId23"/>
    <p:sldId id="284" r:id="rId24"/>
    <p:sldId id="334" r:id="rId25"/>
    <p:sldId id="335" r:id="rId26"/>
    <p:sldId id="339" r:id="rId27"/>
    <p:sldId id="342" r:id="rId28"/>
    <p:sldId id="341" r:id="rId29"/>
    <p:sldId id="299" r:id="rId30"/>
    <p:sldId id="286" r:id="rId31"/>
    <p:sldId id="308" r:id="rId32"/>
    <p:sldId id="322" r:id="rId33"/>
    <p:sldId id="325" r:id="rId34"/>
    <p:sldId id="309" r:id="rId35"/>
    <p:sldId id="297" r:id="rId36"/>
    <p:sldId id="310" r:id="rId37"/>
    <p:sldId id="315" r:id="rId38"/>
    <p:sldId id="316" r:id="rId39"/>
    <p:sldId id="319" r:id="rId40"/>
    <p:sldId id="317" r:id="rId41"/>
    <p:sldId id="318" r:id="rId42"/>
    <p:sldId id="288" r:id="rId43"/>
    <p:sldId id="300" r:id="rId44"/>
    <p:sldId id="332" r:id="rId45"/>
    <p:sldId id="333" r:id="rId46"/>
    <p:sldId id="285" r:id="rId47"/>
    <p:sldId id="327" r:id="rId48"/>
    <p:sldId id="328" r:id="rId49"/>
    <p:sldId id="329" r:id="rId50"/>
    <p:sldId id="330" r:id="rId51"/>
    <p:sldId id="331" r:id="rId52"/>
    <p:sldId id="312" r:id="rId53"/>
    <p:sldId id="321" r:id="rId54"/>
    <p:sldId id="324" r:id="rId55"/>
    <p:sldId id="296" r:id="rId56"/>
    <p:sldId id="287" r:id="rId5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napToObjects="1">
      <p:cViewPr varScale="1">
        <p:scale>
          <a:sx n="150" d="100"/>
          <a:sy n="150" d="100"/>
        </p:scale>
        <p:origin x="516" y="126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atha\Downloads\Example%20of%20Policy%20Compliance%20ROI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atha\Downloads\Example%20of%20Policy%20Compliance%20ROI%20(1)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atha\Downloads\Example%20of%20Policy%20Compliance%20ROI%20(1)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atha\Downloads\Example%20of%20Policy%20Compliance%20ROI%20(1)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atha\Downloads\Sample%20Non%20Compliance%20Report%20from%20Will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0"/>
          <c:y val="0"/>
          <c:w val="0.99712642169728782"/>
          <c:h val="0.9983522398683215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'[Example of Policy Compliance ROI.xlsx]Sheet1'!$A$52</c:f>
              <c:strCache>
                <c:ptCount val="1"/>
                <c:pt idx="0">
                  <c:v>Negotiated Supplier Reductions</c:v>
                </c:pt>
              </c:strCache>
            </c:strRef>
          </c:tx>
          <c:invertIfNegative val="0"/>
          <c:dLbls>
            <c:spPr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c:spPr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'[Example of Policy Compliance ROI.xlsx]Sheet1'!$B$52</c:f>
              <c:numCache>
                <c:formatCode>0%</c:formatCode>
                <c:ptCount val="1"/>
                <c:pt idx="0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28-471E-9F08-EE4BA882DDEC}"/>
            </c:ext>
          </c:extLst>
        </c:ser>
        <c:ser>
          <c:idx val="1"/>
          <c:order val="1"/>
          <c:tx>
            <c:strRef>
              <c:f>'[Example of Policy Compliance ROI.xlsx]Sheet1'!$A$53</c:f>
              <c:strCache>
                <c:ptCount val="1"/>
                <c:pt idx="0">
                  <c:v>Internal Workload Reduction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'[Example of Policy Compliance ROI.xlsx]Sheet1'!$B$53</c:f>
              <c:numCache>
                <c:formatCode>0%</c:formatCode>
                <c:ptCount val="1"/>
                <c:pt idx="0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A28-471E-9F08-EE4BA882DDEC}"/>
            </c:ext>
          </c:extLst>
        </c:ser>
        <c:ser>
          <c:idx val="2"/>
          <c:order val="2"/>
          <c:tx>
            <c:strRef>
              <c:f>'[Example of Policy Compliance ROI.xlsx]Sheet1'!$A$55</c:f>
              <c:strCache>
                <c:ptCount val="1"/>
                <c:pt idx="0">
                  <c:v>Policy Compliance Improvement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'[Example of Policy Compliance ROI.xlsx]Sheet1'!$B$55</c:f>
              <c:numCache>
                <c:formatCode>0%</c:formatCode>
                <c:ptCount val="1"/>
                <c:pt idx="0">
                  <c:v>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A28-471E-9F08-EE4BA882DDEC}"/>
            </c:ext>
          </c:extLst>
        </c:ser>
        <c:ser>
          <c:idx val="3"/>
          <c:order val="3"/>
          <c:tx>
            <c:strRef>
              <c:f>'[Example of Policy Compliance ROI.xlsx]Sheet1'!$A$54</c:f>
              <c:strCache>
                <c:ptCount val="1"/>
                <c:pt idx="0">
                  <c:v>TMC Fee Reductions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'[Example of Policy Compliance ROI.xlsx]Sheet1'!$B$54</c:f>
              <c:numCache>
                <c:formatCode>0%</c:formatCode>
                <c:ptCount val="1"/>
                <c:pt idx="0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A28-471E-9F08-EE4BA882DDE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5600128"/>
        <c:axId val="216151936"/>
      </c:barChart>
      <c:catAx>
        <c:axId val="215600128"/>
        <c:scaling>
          <c:orientation val="minMax"/>
        </c:scaling>
        <c:delete val="1"/>
        <c:axPos val="l"/>
        <c:majorTickMark val="out"/>
        <c:minorTickMark val="none"/>
        <c:tickLblPos val="none"/>
        <c:crossAx val="216151936"/>
        <c:crosses val="autoZero"/>
        <c:auto val="1"/>
        <c:lblAlgn val="ctr"/>
        <c:lblOffset val="100"/>
        <c:noMultiLvlLbl val="0"/>
      </c:catAx>
      <c:valAx>
        <c:axId val="216151936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one"/>
        <c:crossAx val="21560012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544682152064572"/>
          <c:y val="2.1872791290707679E-2"/>
          <c:w val="0.83399759405074381"/>
          <c:h val="0.7561745406824147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'[Example of Policy Compliance ROI (1).xlsx]Sheet1'!$B$7</c:f>
              <c:strCache>
                <c:ptCount val="1"/>
                <c:pt idx="0">
                  <c:v>Baseline</c:v>
                </c:pt>
              </c:strCache>
            </c:strRef>
          </c:tx>
          <c:invertIfNegative val="0"/>
          <c:cat>
            <c:strRef>
              <c:f>'[Example of Policy Compliance ROI (1).xlsx]Sheet1'!$A$8:$A$11</c:f>
              <c:strCache>
                <c:ptCount val="4"/>
                <c:pt idx="0">
                  <c:v>Sales</c:v>
                </c:pt>
                <c:pt idx="1">
                  <c:v>Marketing</c:v>
                </c:pt>
                <c:pt idx="2">
                  <c:v>Adminstration</c:v>
                </c:pt>
                <c:pt idx="3">
                  <c:v>R&amp;D</c:v>
                </c:pt>
              </c:strCache>
            </c:strRef>
          </c:cat>
          <c:val>
            <c:numRef>
              <c:f>'[Example of Policy Compliance ROI (1).xlsx]Sheet1'!$B$8:$B$11</c:f>
              <c:numCache>
                <c:formatCode>_("$"* #,##0_);_("$"* \(#,##0\);_("$"* "-"??_);_(@_)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42-4D93-9BF7-077B06E2C8D5}"/>
            </c:ext>
          </c:extLst>
        </c:ser>
        <c:ser>
          <c:idx val="1"/>
          <c:order val="1"/>
          <c:tx>
            <c:strRef>
              <c:f>'[Example of Policy Compliance ROI (1).xlsx]Sheet1'!$C$7</c:f>
              <c:strCache>
                <c:ptCount val="1"/>
                <c:pt idx="0">
                  <c:v>Mo. 1</c:v>
                </c:pt>
              </c:strCache>
            </c:strRef>
          </c:tx>
          <c:invertIfNegative val="0"/>
          <c:cat>
            <c:strRef>
              <c:f>'[Example of Policy Compliance ROI (1).xlsx]Sheet1'!$A$8:$A$11</c:f>
              <c:strCache>
                <c:ptCount val="4"/>
                <c:pt idx="0">
                  <c:v>Sales</c:v>
                </c:pt>
                <c:pt idx="1">
                  <c:v>Marketing</c:v>
                </c:pt>
                <c:pt idx="2">
                  <c:v>Adminstration</c:v>
                </c:pt>
                <c:pt idx="3">
                  <c:v>R&amp;D</c:v>
                </c:pt>
              </c:strCache>
            </c:strRef>
          </c:cat>
          <c:val>
            <c:numRef>
              <c:f>'[Example of Policy Compliance ROI (1).xlsx]Sheet1'!$C$8:$C$11</c:f>
              <c:numCache>
                <c:formatCode>_("$"* #,##0_);_("$"* \(#,##0\);_("$"* "-"??_);_(@_)</c:formatCode>
                <c:ptCount val="4"/>
                <c:pt idx="0">
                  <c:v>95000</c:v>
                </c:pt>
                <c:pt idx="1">
                  <c:v>66500</c:v>
                </c:pt>
                <c:pt idx="2">
                  <c:v>25000</c:v>
                </c:pt>
                <c:pt idx="3">
                  <c:v>27500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42-4D93-9BF7-077B06E2C8D5}"/>
            </c:ext>
          </c:extLst>
        </c:ser>
        <c:ser>
          <c:idx val="2"/>
          <c:order val="2"/>
          <c:tx>
            <c:strRef>
              <c:f>'[Example of Policy Compliance ROI (1).xlsx]Sheet1'!$D$7</c:f>
              <c:strCache>
                <c:ptCount val="1"/>
                <c:pt idx="0">
                  <c:v>Mo. 2</c:v>
                </c:pt>
              </c:strCache>
            </c:strRef>
          </c:tx>
          <c:invertIfNegative val="0"/>
          <c:cat>
            <c:strRef>
              <c:f>'[Example of Policy Compliance ROI (1).xlsx]Sheet1'!$A$8:$A$11</c:f>
              <c:strCache>
                <c:ptCount val="4"/>
                <c:pt idx="0">
                  <c:v>Sales</c:v>
                </c:pt>
                <c:pt idx="1">
                  <c:v>Marketing</c:v>
                </c:pt>
                <c:pt idx="2">
                  <c:v>Adminstration</c:v>
                </c:pt>
                <c:pt idx="3">
                  <c:v>R&amp;D</c:v>
                </c:pt>
              </c:strCache>
            </c:strRef>
          </c:cat>
          <c:val>
            <c:numRef>
              <c:f>'[Example of Policy Compliance ROI (1).xlsx]Sheet1'!$D$8:$D$11</c:f>
              <c:numCache>
                <c:formatCode>_("$"* #,##0_);_("$"* \(#,##0\);_("$"* "-"??_);_(@_)</c:formatCode>
                <c:ptCount val="4"/>
                <c:pt idx="0">
                  <c:v>112500</c:v>
                </c:pt>
                <c:pt idx="1">
                  <c:v>78750</c:v>
                </c:pt>
                <c:pt idx="2">
                  <c:v>29800</c:v>
                </c:pt>
                <c:pt idx="3">
                  <c:v>37900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942-4D93-9BF7-077B06E2C8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6035584"/>
        <c:axId val="116037120"/>
      </c:barChart>
      <c:catAx>
        <c:axId val="1160355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6037120"/>
        <c:crosses val="autoZero"/>
        <c:auto val="1"/>
        <c:lblAlgn val="ctr"/>
        <c:lblOffset val="100"/>
        <c:noMultiLvlLbl val="0"/>
      </c:catAx>
      <c:valAx>
        <c:axId val="116037120"/>
        <c:scaling>
          <c:orientation val="minMax"/>
        </c:scaling>
        <c:delete val="0"/>
        <c:axPos val="l"/>
        <c:majorGridlines/>
        <c:numFmt formatCode="&quot;$&quot;#,##0" sourceLinked="0"/>
        <c:majorTickMark val="out"/>
        <c:minorTickMark val="none"/>
        <c:tickLblPos val="nextTo"/>
        <c:crossAx val="116035584"/>
        <c:crosses val="autoZero"/>
        <c:crossBetween val="between"/>
        <c:dispUnits>
          <c:builtInUnit val="thousands"/>
          <c:dispUnitsLbl>
            <c:layout>
              <c:manualLayout>
                <c:xMode val="edge"/>
                <c:yMode val="edge"/>
                <c:x val="3.8046812976664048E-2"/>
                <c:y val="0.33750634582504047"/>
              </c:manualLayout>
            </c:layout>
          </c:dispUnitsLbl>
        </c:dispUnits>
      </c:valAx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454396325459317"/>
          <c:y val="2.8252405949256341E-2"/>
          <c:w val="0.88990048118985121"/>
          <c:h val="0.78433617672790901"/>
        </c:manualLayout>
      </c:layout>
      <c:lineChart>
        <c:grouping val="standard"/>
        <c:varyColors val="0"/>
        <c:ser>
          <c:idx val="0"/>
          <c:order val="0"/>
          <c:tx>
            <c:strRef>
              <c:f>'[Example of Policy Compliance ROI (1).xlsx]Sheet1'!$B$1</c:f>
              <c:strCache>
                <c:ptCount val="1"/>
                <c:pt idx="0">
                  <c:v>Baseline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strRef>
              <c:f>'[Example of Policy Compliance ROI (1).xlsx]Sheet1'!$A$2:$A$5</c:f>
              <c:strCache>
                <c:ptCount val="4"/>
                <c:pt idx="0">
                  <c:v>Sales</c:v>
                </c:pt>
                <c:pt idx="1">
                  <c:v>Marketing</c:v>
                </c:pt>
                <c:pt idx="2">
                  <c:v>Adminstration</c:v>
                </c:pt>
                <c:pt idx="3">
                  <c:v>R&amp;D</c:v>
                </c:pt>
              </c:strCache>
            </c:strRef>
          </c:cat>
          <c:val>
            <c:numRef>
              <c:f>'[Example of Policy Compliance ROI (1).xlsx]Sheet1'!$B$2:$B$5</c:f>
              <c:numCache>
                <c:formatCode>0%</c:formatCode>
                <c:ptCount val="4"/>
                <c:pt idx="0">
                  <c:v>0.52</c:v>
                </c:pt>
                <c:pt idx="1">
                  <c:v>0.55000000000000004</c:v>
                </c:pt>
                <c:pt idx="2">
                  <c:v>0.61</c:v>
                </c:pt>
                <c:pt idx="3">
                  <c:v>0.7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B03-4156-8FA0-A8A939B0665A}"/>
            </c:ext>
          </c:extLst>
        </c:ser>
        <c:ser>
          <c:idx val="1"/>
          <c:order val="1"/>
          <c:tx>
            <c:strRef>
              <c:f>'[Example of Policy Compliance ROI (1).xlsx]Sheet1'!$C$1</c:f>
              <c:strCache>
                <c:ptCount val="1"/>
                <c:pt idx="0">
                  <c:v>Mo. 1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strRef>
              <c:f>'[Example of Policy Compliance ROI (1).xlsx]Sheet1'!$A$2:$A$5</c:f>
              <c:strCache>
                <c:ptCount val="4"/>
                <c:pt idx="0">
                  <c:v>Sales</c:v>
                </c:pt>
                <c:pt idx="1">
                  <c:v>Marketing</c:v>
                </c:pt>
                <c:pt idx="2">
                  <c:v>Adminstration</c:v>
                </c:pt>
                <c:pt idx="3">
                  <c:v>R&amp;D</c:v>
                </c:pt>
              </c:strCache>
            </c:strRef>
          </c:cat>
          <c:val>
            <c:numRef>
              <c:f>'[Example of Policy Compliance ROI (1).xlsx]Sheet1'!$C$2:$C$5</c:f>
              <c:numCache>
                <c:formatCode>0%</c:formatCode>
                <c:ptCount val="4"/>
                <c:pt idx="0">
                  <c:v>0.65</c:v>
                </c:pt>
                <c:pt idx="1">
                  <c:v>0.66</c:v>
                </c:pt>
                <c:pt idx="2">
                  <c:v>0.68</c:v>
                </c:pt>
                <c:pt idx="3">
                  <c:v>0.79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B03-4156-8FA0-A8A939B0665A}"/>
            </c:ext>
          </c:extLst>
        </c:ser>
        <c:ser>
          <c:idx val="2"/>
          <c:order val="2"/>
          <c:tx>
            <c:strRef>
              <c:f>'[Example of Policy Compliance ROI (1).xlsx]Sheet1'!$D$1</c:f>
              <c:strCache>
                <c:ptCount val="1"/>
                <c:pt idx="0">
                  <c:v>Mo. 2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strRef>
              <c:f>'[Example of Policy Compliance ROI (1).xlsx]Sheet1'!$A$2:$A$5</c:f>
              <c:strCache>
                <c:ptCount val="4"/>
                <c:pt idx="0">
                  <c:v>Sales</c:v>
                </c:pt>
                <c:pt idx="1">
                  <c:v>Marketing</c:v>
                </c:pt>
                <c:pt idx="2">
                  <c:v>Adminstration</c:v>
                </c:pt>
                <c:pt idx="3">
                  <c:v>R&amp;D</c:v>
                </c:pt>
              </c:strCache>
            </c:strRef>
          </c:cat>
          <c:val>
            <c:numRef>
              <c:f>'[Example of Policy Compliance ROI (1).xlsx]Sheet1'!$D$2:$D$5</c:f>
              <c:numCache>
                <c:formatCode>0%</c:formatCode>
                <c:ptCount val="4"/>
                <c:pt idx="0">
                  <c:v>0.72</c:v>
                </c:pt>
                <c:pt idx="1">
                  <c:v>0.7</c:v>
                </c:pt>
                <c:pt idx="2">
                  <c:v>0.79</c:v>
                </c:pt>
                <c:pt idx="3">
                  <c:v>0.85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B03-4156-8FA0-A8A939B066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6124672"/>
        <c:axId val="116126464"/>
      </c:lineChart>
      <c:catAx>
        <c:axId val="1161246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116126464"/>
        <c:crosses val="autoZero"/>
        <c:auto val="1"/>
        <c:lblAlgn val="ctr"/>
        <c:lblOffset val="100"/>
        <c:noMultiLvlLbl val="0"/>
      </c:catAx>
      <c:valAx>
        <c:axId val="116126464"/>
        <c:scaling>
          <c:orientation val="minMax"/>
          <c:max val="1"/>
          <c:min val="0.5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116124672"/>
        <c:crosses val="autoZero"/>
        <c:crossBetween val="between"/>
        <c:majorUnit val="0.1"/>
      </c:valAx>
    </c:plotArea>
    <c:legend>
      <c:legendPos val="r"/>
      <c:layout>
        <c:manualLayout>
          <c:xMode val="edge"/>
          <c:yMode val="edge"/>
          <c:x val="0.11406933508311461"/>
          <c:y val="0.88368328958880138"/>
          <c:w val="0.73870844269466318"/>
          <c:h val="0.11226268591426072"/>
        </c:manualLayout>
      </c:layout>
      <c:overlay val="0"/>
      <c:txPr>
        <a:bodyPr/>
        <a:lstStyle/>
        <a:p>
          <a:pPr>
            <a:defRPr i="1"/>
          </a:pPr>
          <a:endParaRPr lang="en-US"/>
        </a:p>
      </c:txPr>
    </c:legend>
    <c:plotVisOnly val="1"/>
    <c:dispBlanksAs val="gap"/>
    <c:showDLblsOverMax val="0"/>
  </c:chart>
  <c:spPr>
    <a:ln w="38100">
      <a:solidFill>
        <a:schemeClr val="bg1"/>
      </a:solidFill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Compliant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Hotel "A"</c:v>
                </c:pt>
                <c:pt idx="1">
                  <c:v>Hotel "B"</c:v>
                </c:pt>
                <c:pt idx="2">
                  <c:v>Hotel "C"</c:v>
                </c:pt>
                <c:pt idx="3">
                  <c:v>Hotel "D"</c:v>
                </c:pt>
              </c:strCache>
            </c:strRef>
          </c:cat>
          <c:val>
            <c:numRef>
              <c:f>Sheet1!$B$2:$B$5</c:f>
              <c:numCache>
                <c:formatCode>_("$"* #,##0_);_("$"* \(#,##0\);_("$"* "-"??_);_(@_)</c:formatCode>
                <c:ptCount val="4"/>
                <c:pt idx="0">
                  <c:v>120</c:v>
                </c:pt>
                <c:pt idx="1">
                  <c:v>115</c:v>
                </c:pt>
                <c:pt idx="2">
                  <c:v>100</c:v>
                </c:pt>
                <c:pt idx="3">
                  <c:v>105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0B-440F-BC59-B03C58E4AE1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Non-Compliant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Hotel "A"</c:v>
                </c:pt>
                <c:pt idx="1">
                  <c:v>Hotel "B"</c:v>
                </c:pt>
                <c:pt idx="2">
                  <c:v>Hotel "C"</c:v>
                </c:pt>
                <c:pt idx="3">
                  <c:v>Hotel "D"</c:v>
                </c:pt>
              </c:strCache>
            </c:strRef>
          </c:cat>
          <c:val>
            <c:numRef>
              <c:f>Sheet1!$C$2:$C$5</c:f>
              <c:numCache>
                <c:formatCode>_("$"* #,##0_);_("$"* \(#,##0\);_("$"* "-"??_);_(@_)</c:formatCode>
                <c:ptCount val="4"/>
                <c:pt idx="0">
                  <c:v>129</c:v>
                </c:pt>
                <c:pt idx="1">
                  <c:v>124</c:v>
                </c:pt>
                <c:pt idx="2">
                  <c:v>130</c:v>
                </c:pt>
                <c:pt idx="3">
                  <c:v>122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0B-440F-BC59-B03C58E4AE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147712"/>
        <c:axId val="32149504"/>
      </c:barChart>
      <c:catAx>
        <c:axId val="321477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2149504"/>
        <c:crosses val="autoZero"/>
        <c:auto val="1"/>
        <c:lblAlgn val="ctr"/>
        <c:lblOffset val="100"/>
        <c:noMultiLvlLbl val="0"/>
      </c:catAx>
      <c:valAx>
        <c:axId val="32149504"/>
        <c:scaling>
          <c:orientation val="minMax"/>
          <c:min val="80"/>
        </c:scaling>
        <c:delete val="0"/>
        <c:axPos val="l"/>
        <c:majorGridlines/>
        <c:numFmt formatCode="_(&quot;$&quot;* #,##0_);_(&quot;$&quot;* \(#,##0\);_(&quot;$&quot;* &quot;-&quot;??_);_(@_)" sourceLinked="1"/>
        <c:majorTickMark val="out"/>
        <c:minorTickMark val="none"/>
        <c:tickLblPos val="nextTo"/>
        <c:crossAx val="32147712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ln w="38100">
      <a:solidFill>
        <a:schemeClr val="tx1"/>
      </a:solidFill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1307074010706629E-3"/>
          <c:y val="4.8964218455743877E-2"/>
          <c:w val="0.97373525788268078"/>
          <c:h val="0.6699195387461812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RN Savings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Hotel "A"</c:v>
                </c:pt>
                <c:pt idx="1">
                  <c:v>Hotel "B"</c:v>
                </c:pt>
                <c:pt idx="2">
                  <c:v>Hotel "C"</c:v>
                </c:pt>
                <c:pt idx="3">
                  <c:v>Hotel "D"</c:v>
                </c:pt>
              </c:strCache>
            </c:strRef>
          </c:cat>
          <c:val>
            <c:numRef>
              <c:f>Sheet1!$B$2:$B$5</c:f>
              <c:numCache>
                <c:formatCode>"$"#,##0</c:formatCode>
                <c:ptCount val="4"/>
                <c:pt idx="0">
                  <c:v>1800</c:v>
                </c:pt>
                <c:pt idx="1">
                  <c:v>2700</c:v>
                </c:pt>
                <c:pt idx="2">
                  <c:v>12000</c:v>
                </c:pt>
                <c:pt idx="3">
                  <c:v>8500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F2-44F8-963F-4EFA60D7479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With Amenities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Hotel "A"</c:v>
                </c:pt>
                <c:pt idx="1">
                  <c:v>Hotel "B"</c:v>
                </c:pt>
                <c:pt idx="2">
                  <c:v>Hotel "C"</c:v>
                </c:pt>
                <c:pt idx="3">
                  <c:v>Hotel "D"</c:v>
                </c:pt>
              </c:strCache>
            </c:strRef>
          </c:cat>
          <c:val>
            <c:numRef>
              <c:f>Sheet1!$C$2:$C$5</c:f>
              <c:numCache>
                <c:formatCode>"$"#,##0</c:formatCode>
                <c:ptCount val="4"/>
                <c:pt idx="0">
                  <c:v>700</c:v>
                </c:pt>
                <c:pt idx="1">
                  <c:v>900</c:v>
                </c:pt>
                <c:pt idx="2">
                  <c:v>2700</c:v>
                </c:pt>
                <c:pt idx="3">
                  <c:v>1500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3F2-44F8-963F-4EFA60D7479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4771840"/>
        <c:axId val="80352384"/>
      </c:barChart>
      <c:catAx>
        <c:axId val="747718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80352384"/>
        <c:crosses val="autoZero"/>
        <c:auto val="1"/>
        <c:lblAlgn val="ctr"/>
        <c:lblOffset val="100"/>
        <c:noMultiLvlLbl val="0"/>
      </c:catAx>
      <c:valAx>
        <c:axId val="80352384"/>
        <c:scaling>
          <c:orientation val="minMax"/>
        </c:scaling>
        <c:delete val="1"/>
        <c:axPos val="l"/>
        <c:numFmt formatCode="&quot;$&quot;#,##0" sourceLinked="0"/>
        <c:majorTickMark val="out"/>
        <c:minorTickMark val="none"/>
        <c:tickLblPos val="nextTo"/>
        <c:crossAx val="7477184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31231932142935914"/>
          <c:y val="0.88260315821178092"/>
          <c:w val="0.32177456809495453"/>
          <c:h val="0.10533281700443181"/>
        </c:manualLayout>
      </c:layout>
      <c:overlay val="0"/>
      <c:txPr>
        <a:bodyPr/>
        <a:lstStyle/>
        <a:p>
          <a:pPr>
            <a:defRPr sz="1200" i="1"/>
          </a:pPr>
          <a:endParaRPr lang="en-US"/>
        </a:p>
      </c:txPr>
    </c:legend>
    <c:plotVisOnly val="1"/>
    <c:dispBlanksAs val="gap"/>
    <c:showDLblsOverMax val="0"/>
  </c:chart>
  <c:spPr>
    <a:ln w="38100">
      <a:solidFill>
        <a:schemeClr val="tx1"/>
      </a:solidFill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Business Flight Spend</a:t>
            </a:r>
            <a:r>
              <a:rPr lang="en-US" baseline="0" dirty="0"/>
              <a:t> by Generation</a:t>
            </a:r>
            <a:endParaRPr lang="en-US" dirty="0"/>
          </a:p>
        </c:rich>
      </c:tx>
      <c:layout>
        <c:manualLayout>
          <c:xMode val="edge"/>
          <c:yMode val="edge"/>
          <c:x val="0.1735311679790026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Silent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0</c:formatCode>
                <c:ptCount val="5"/>
                <c:pt idx="0">
                  <c:v>2013</c:v>
                </c:pt>
                <c:pt idx="1">
                  <c:v>2020</c:v>
                </c:pt>
                <c:pt idx="2">
                  <c:v>2025</c:v>
                </c:pt>
                <c:pt idx="3">
                  <c:v>2030</c:v>
                </c:pt>
                <c:pt idx="4">
                  <c:v>2035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2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78-4AE5-B944-9C92E08F1DA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Baby Boomer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0</c:formatCode>
                <c:ptCount val="5"/>
                <c:pt idx="0">
                  <c:v>2013</c:v>
                </c:pt>
                <c:pt idx="1">
                  <c:v>2020</c:v>
                </c:pt>
                <c:pt idx="2">
                  <c:v>2025</c:v>
                </c:pt>
                <c:pt idx="3">
                  <c:v>2030</c:v>
                </c:pt>
                <c:pt idx="4">
                  <c:v>2035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25</c:v>
                </c:pt>
                <c:pt idx="1">
                  <c:v>16</c:v>
                </c:pt>
                <c:pt idx="2">
                  <c:v>11</c:v>
                </c:pt>
                <c:pt idx="3">
                  <c:v>4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178-4AE5-B944-9C92E08F1DA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Gen X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invertIfNegative val="0"/>
          <c:cat>
            <c:numRef>
              <c:f>Sheet1!$A$2:$A$6</c:f>
              <c:numCache>
                <c:formatCode>0</c:formatCode>
                <c:ptCount val="5"/>
                <c:pt idx="0">
                  <c:v>2013</c:v>
                </c:pt>
                <c:pt idx="1">
                  <c:v>2020</c:v>
                </c:pt>
                <c:pt idx="2">
                  <c:v>2025</c:v>
                </c:pt>
                <c:pt idx="3">
                  <c:v>2030</c:v>
                </c:pt>
                <c:pt idx="4">
                  <c:v>2035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38</c:v>
                </c:pt>
                <c:pt idx="1">
                  <c:v>34</c:v>
                </c:pt>
                <c:pt idx="2">
                  <c:v>26</c:v>
                </c:pt>
                <c:pt idx="3">
                  <c:v>23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178-4AE5-B944-9C92E08F1DA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Millennial</c:v>
                </c:pt>
              </c:strCache>
            </c:strRef>
          </c:tx>
          <c:spPr>
            <a:solidFill>
              <a:schemeClr val="accent4"/>
            </a:solidFill>
            <a:ln w="25400">
              <a:noFill/>
            </a:ln>
            <a:effectLst/>
          </c:spPr>
          <c:invertIfNegative val="0"/>
          <c:cat>
            <c:numRef>
              <c:f>Sheet1!$A$2:$A$6</c:f>
              <c:numCache>
                <c:formatCode>0</c:formatCode>
                <c:ptCount val="5"/>
                <c:pt idx="0">
                  <c:v>2013</c:v>
                </c:pt>
                <c:pt idx="1">
                  <c:v>2020</c:v>
                </c:pt>
                <c:pt idx="2">
                  <c:v>2025</c:v>
                </c:pt>
                <c:pt idx="3">
                  <c:v>2030</c:v>
                </c:pt>
                <c:pt idx="4">
                  <c:v>2035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  <c:pt idx="0">
                  <c:v>35</c:v>
                </c:pt>
                <c:pt idx="1">
                  <c:v>46</c:v>
                </c:pt>
                <c:pt idx="2">
                  <c:v>54</c:v>
                </c:pt>
                <c:pt idx="3">
                  <c:v>49</c:v>
                </c:pt>
                <c:pt idx="4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178-4AE5-B944-9C92E08F1DAB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iGen</c:v>
                </c:pt>
              </c:strCache>
            </c:strRef>
          </c:tx>
          <c:spPr>
            <a:solidFill>
              <a:schemeClr val="accent5"/>
            </a:solidFill>
            <a:ln w="25400">
              <a:noFill/>
            </a:ln>
            <a:effectLst/>
          </c:spPr>
          <c:invertIfNegative val="0"/>
          <c:cat>
            <c:numRef>
              <c:f>Sheet1!$A$2:$A$6</c:f>
              <c:numCache>
                <c:formatCode>0</c:formatCode>
                <c:ptCount val="5"/>
                <c:pt idx="0">
                  <c:v>2013</c:v>
                </c:pt>
                <c:pt idx="1">
                  <c:v>2020</c:v>
                </c:pt>
                <c:pt idx="2">
                  <c:v>2025</c:v>
                </c:pt>
                <c:pt idx="3">
                  <c:v>2030</c:v>
                </c:pt>
                <c:pt idx="4">
                  <c:v>2035</c:v>
                </c:pt>
              </c:numCache>
            </c:numRef>
          </c:cat>
          <c:val>
            <c:numRef>
              <c:f>Sheet1!$F$2:$F$6</c:f>
              <c:numCache>
                <c:formatCode>General</c:formatCode>
                <c:ptCount val="5"/>
                <c:pt idx="0">
                  <c:v>0</c:v>
                </c:pt>
                <c:pt idx="1">
                  <c:v>3</c:v>
                </c:pt>
                <c:pt idx="2">
                  <c:v>9</c:v>
                </c:pt>
                <c:pt idx="3">
                  <c:v>24</c:v>
                </c:pt>
                <c:pt idx="4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178-4AE5-B944-9C92E08F1DAB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accent6"/>
            </a:solidFill>
            <a:ln w="25400">
              <a:noFill/>
            </a:ln>
            <a:effectLst/>
          </c:spPr>
          <c:invertIfNegative val="0"/>
          <c:cat>
            <c:numRef>
              <c:f>Sheet1!$A$2:$A$6</c:f>
              <c:numCache>
                <c:formatCode>0</c:formatCode>
                <c:ptCount val="5"/>
                <c:pt idx="0">
                  <c:v>2013</c:v>
                </c:pt>
                <c:pt idx="1">
                  <c:v>2020</c:v>
                </c:pt>
                <c:pt idx="2">
                  <c:v>2025</c:v>
                </c:pt>
                <c:pt idx="3">
                  <c:v>2030</c:v>
                </c:pt>
                <c:pt idx="4">
                  <c:v>2035</c:v>
                </c:pt>
              </c:numCache>
            </c:numRef>
          </c:cat>
          <c:val>
            <c:numRef>
              <c:f>Sheet1!$G$2:$G$6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178-4AE5-B944-9C92E08F1D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5489408"/>
        <c:axId val="115491200"/>
      </c:barChart>
      <c:catAx>
        <c:axId val="115489408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spPr>
          <a:noFill/>
          <a:ln w="10000" cap="flat" cmpd="sng" algn="ctr">
            <a:solidFill>
              <a:schemeClr val="dk1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5491200"/>
        <c:crosses val="autoZero"/>
        <c:auto val="1"/>
        <c:lblAlgn val="ctr"/>
        <c:lblOffset val="100"/>
        <c:noMultiLvlLbl val="0"/>
      </c:catAx>
      <c:valAx>
        <c:axId val="115491200"/>
        <c:scaling>
          <c:orientation val="minMax"/>
          <c:max val="1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0000" cap="flat" cmpd="sng" algn="ctr">
            <a:solidFill>
              <a:schemeClr val="dk1"/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5489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8309375763927365"/>
          <c:h val="0.8001188000294744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Baseline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Sales</c:v>
                </c:pt>
                <c:pt idx="1">
                  <c:v>Marketing</c:v>
                </c:pt>
                <c:pt idx="2">
                  <c:v>Adminstration</c:v>
                </c:pt>
                <c:pt idx="3">
                  <c:v>R&amp;D</c:v>
                </c:pt>
              </c:strCache>
            </c:strRef>
          </c:cat>
          <c:val>
            <c:numRef>
              <c:f>Sheet1!$B$2:$B$5</c:f>
              <c:numCache>
                <c:formatCode>"$"#,##0</c:formatCode>
                <c:ptCount val="4"/>
                <c:pt idx="0">
                  <c:v>65000</c:v>
                </c:pt>
                <c:pt idx="1">
                  <c:v>47000</c:v>
                </c:pt>
                <c:pt idx="2">
                  <c:v>22500</c:v>
                </c:pt>
                <c:pt idx="3">
                  <c:v>24000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A6-4A4C-8D18-159943B63AB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Month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Sales</c:v>
                </c:pt>
                <c:pt idx="1">
                  <c:v>Marketing</c:v>
                </c:pt>
                <c:pt idx="2">
                  <c:v>Adminstration</c:v>
                </c:pt>
                <c:pt idx="3">
                  <c:v>R&amp;D</c:v>
                </c:pt>
              </c:strCache>
            </c:strRef>
          </c:cat>
          <c:val>
            <c:numRef>
              <c:f>Sheet1!$C$2:$C$5</c:f>
              <c:numCache>
                <c:formatCode>"$"#,##0</c:formatCode>
                <c:ptCount val="4"/>
                <c:pt idx="0">
                  <c:v>95000</c:v>
                </c:pt>
                <c:pt idx="1">
                  <c:v>66500</c:v>
                </c:pt>
                <c:pt idx="2">
                  <c:v>25000</c:v>
                </c:pt>
                <c:pt idx="3">
                  <c:v>27500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8A6-4A4C-8D18-159943B63AB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Month 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Sales</c:v>
                </c:pt>
                <c:pt idx="1">
                  <c:v>Marketing</c:v>
                </c:pt>
                <c:pt idx="2">
                  <c:v>Adminstration</c:v>
                </c:pt>
                <c:pt idx="3">
                  <c:v>R&amp;D</c:v>
                </c:pt>
              </c:strCache>
            </c:strRef>
          </c:cat>
          <c:val>
            <c:numRef>
              <c:f>Sheet1!$D$2:$D$5</c:f>
              <c:numCache>
                <c:formatCode>"$"#,##0</c:formatCode>
                <c:ptCount val="4"/>
                <c:pt idx="0">
                  <c:v>112500</c:v>
                </c:pt>
                <c:pt idx="1">
                  <c:v>77850</c:v>
                </c:pt>
                <c:pt idx="2">
                  <c:v>29800</c:v>
                </c:pt>
                <c:pt idx="3">
                  <c:v>37900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8A6-4A4C-8D18-159943B63AB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63225744"/>
        <c:axId val="263226704"/>
      </c:barChart>
      <c:catAx>
        <c:axId val="263225744"/>
        <c:scaling>
          <c:orientation val="minMax"/>
        </c:scaling>
        <c:delete val="0"/>
        <c:axPos val="b"/>
        <c:numFmt formatCode="&quot;$&quot;#,##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3226704"/>
        <c:crosses val="autoZero"/>
        <c:auto val="1"/>
        <c:lblAlgn val="ctr"/>
        <c:lblOffset val="100"/>
        <c:noMultiLvlLbl val="0"/>
      </c:catAx>
      <c:valAx>
        <c:axId val="263226704"/>
        <c:scaling>
          <c:orientation val="minMax"/>
        </c:scaling>
        <c:delete val="1"/>
        <c:axPos val="l"/>
        <c:numFmt formatCode="&quot;$&quot;#,##0" sourceLinked="0"/>
        <c:majorTickMark val="none"/>
        <c:minorTickMark val="none"/>
        <c:tickLblPos val="nextTo"/>
        <c:crossAx val="263225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454396325459317"/>
          <c:y val="2.8252405949256341E-2"/>
          <c:w val="0.88990048118985121"/>
          <c:h val="0.78433617672790901"/>
        </c:manualLayout>
      </c:layout>
      <c:lineChart>
        <c:grouping val="standard"/>
        <c:varyColors val="0"/>
        <c:ser>
          <c:idx val="0"/>
          <c:order val="0"/>
          <c:tx>
            <c:strRef>
              <c:f>'[Example of Policy Compliance ROI (1).xlsx]Sheet1'!$B$1</c:f>
              <c:strCache>
                <c:ptCount val="1"/>
                <c:pt idx="0">
                  <c:v>Baseline</c:v>
                </c:pt>
              </c:strCache>
            </c:strRef>
          </c:tx>
          <c:spPr>
            <a:ln w="38100">
              <a:solidFill>
                <a:schemeClr val="bg1">
                  <a:lumMod val="50000"/>
                </a:schemeClr>
              </a:solidFill>
            </a:ln>
          </c:spPr>
          <c:marker>
            <c:symbol val="none"/>
          </c:marker>
          <c:cat>
            <c:strRef>
              <c:f>'[Example of Policy Compliance ROI (1).xlsx]Sheet1'!$A$2:$A$5</c:f>
              <c:strCache>
                <c:ptCount val="4"/>
                <c:pt idx="0">
                  <c:v>Sales</c:v>
                </c:pt>
                <c:pt idx="1">
                  <c:v>Marketing</c:v>
                </c:pt>
                <c:pt idx="2">
                  <c:v>Adminstration</c:v>
                </c:pt>
                <c:pt idx="3">
                  <c:v>R&amp;D</c:v>
                </c:pt>
              </c:strCache>
            </c:strRef>
          </c:cat>
          <c:val>
            <c:numRef>
              <c:f>'[Example of Policy Compliance ROI (1).xlsx]Sheet1'!$B$2:$B$5</c:f>
              <c:numCache>
                <c:formatCode>0%</c:formatCode>
                <c:ptCount val="4"/>
                <c:pt idx="0">
                  <c:v>0.52</c:v>
                </c:pt>
                <c:pt idx="1">
                  <c:v>0.55000000000000004</c:v>
                </c:pt>
                <c:pt idx="2">
                  <c:v>0.61</c:v>
                </c:pt>
                <c:pt idx="3">
                  <c:v>0.7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B03-4156-8FA0-A8A939B0665A}"/>
            </c:ext>
          </c:extLst>
        </c:ser>
        <c:ser>
          <c:idx val="1"/>
          <c:order val="1"/>
          <c:tx>
            <c:strRef>
              <c:f>'[Example of Policy Compliance ROI (1).xlsx]Sheet1'!$C$1</c:f>
              <c:strCache>
                <c:ptCount val="1"/>
                <c:pt idx="0">
                  <c:v>Mo. 1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strRef>
              <c:f>'[Example of Policy Compliance ROI (1).xlsx]Sheet1'!$A$2:$A$5</c:f>
              <c:strCache>
                <c:ptCount val="4"/>
                <c:pt idx="0">
                  <c:v>Sales</c:v>
                </c:pt>
                <c:pt idx="1">
                  <c:v>Marketing</c:v>
                </c:pt>
                <c:pt idx="2">
                  <c:v>Adminstration</c:v>
                </c:pt>
                <c:pt idx="3">
                  <c:v>R&amp;D</c:v>
                </c:pt>
              </c:strCache>
            </c:strRef>
          </c:cat>
          <c:val>
            <c:numRef>
              <c:f>'[Example of Policy Compliance ROI (1).xlsx]Sheet1'!$C$2:$C$5</c:f>
              <c:numCache>
                <c:formatCode>0%</c:formatCode>
                <c:ptCount val="4"/>
                <c:pt idx="0">
                  <c:v>0.65</c:v>
                </c:pt>
                <c:pt idx="1">
                  <c:v>0.66</c:v>
                </c:pt>
                <c:pt idx="2">
                  <c:v>0.68</c:v>
                </c:pt>
                <c:pt idx="3">
                  <c:v>0.79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B03-4156-8FA0-A8A939B0665A}"/>
            </c:ext>
          </c:extLst>
        </c:ser>
        <c:ser>
          <c:idx val="2"/>
          <c:order val="2"/>
          <c:tx>
            <c:strRef>
              <c:f>'[Example of Policy Compliance ROI (1).xlsx]Sheet1'!$D$1</c:f>
              <c:strCache>
                <c:ptCount val="1"/>
                <c:pt idx="0">
                  <c:v>Mo. 2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strRef>
              <c:f>'[Example of Policy Compliance ROI (1).xlsx]Sheet1'!$A$2:$A$5</c:f>
              <c:strCache>
                <c:ptCount val="4"/>
                <c:pt idx="0">
                  <c:v>Sales</c:v>
                </c:pt>
                <c:pt idx="1">
                  <c:v>Marketing</c:v>
                </c:pt>
                <c:pt idx="2">
                  <c:v>Adminstration</c:v>
                </c:pt>
                <c:pt idx="3">
                  <c:v>R&amp;D</c:v>
                </c:pt>
              </c:strCache>
            </c:strRef>
          </c:cat>
          <c:val>
            <c:numRef>
              <c:f>'[Example of Policy Compliance ROI (1).xlsx]Sheet1'!$D$2:$D$5</c:f>
              <c:numCache>
                <c:formatCode>0%</c:formatCode>
                <c:ptCount val="4"/>
                <c:pt idx="0">
                  <c:v>0.72</c:v>
                </c:pt>
                <c:pt idx="1">
                  <c:v>0.7</c:v>
                </c:pt>
                <c:pt idx="2">
                  <c:v>0.79</c:v>
                </c:pt>
                <c:pt idx="3">
                  <c:v>0.85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B03-4156-8FA0-A8A939B066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6124672"/>
        <c:axId val="116126464"/>
      </c:lineChart>
      <c:catAx>
        <c:axId val="1161246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116126464"/>
        <c:crosses val="autoZero"/>
        <c:auto val="1"/>
        <c:lblAlgn val="ctr"/>
        <c:lblOffset val="100"/>
        <c:noMultiLvlLbl val="0"/>
      </c:catAx>
      <c:valAx>
        <c:axId val="116126464"/>
        <c:scaling>
          <c:orientation val="minMax"/>
          <c:max val="1"/>
          <c:min val="0.5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116124672"/>
        <c:crosses val="autoZero"/>
        <c:crossBetween val="between"/>
        <c:majorUnit val="0.1"/>
      </c:valAx>
    </c:plotArea>
    <c:legend>
      <c:legendPos val="r"/>
      <c:layout>
        <c:manualLayout>
          <c:xMode val="edge"/>
          <c:yMode val="edge"/>
          <c:x val="0.11406933508311461"/>
          <c:y val="0.88368328958880138"/>
          <c:w val="0.73870844269466318"/>
          <c:h val="0.11226268591426072"/>
        </c:manualLayout>
      </c:layout>
      <c:overlay val="0"/>
      <c:txPr>
        <a:bodyPr/>
        <a:lstStyle/>
        <a:p>
          <a:pPr>
            <a:defRPr i="1"/>
          </a:pPr>
          <a:endParaRPr lang="en-US"/>
        </a:p>
      </c:txPr>
    </c:legend>
    <c:plotVisOnly val="1"/>
    <c:dispBlanksAs val="gap"/>
    <c:showDLblsOverMax val="0"/>
  </c:chart>
  <c:spPr>
    <a:ln w="38100">
      <a:solidFill>
        <a:schemeClr val="bg1"/>
      </a:solidFill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'[Sample Non Compliance Report from Will.xlsx]Sheet2'!$B$3</c:f>
              <c:strCache>
                <c:ptCount val="1"/>
                <c:pt idx="0">
                  <c:v>% Non Compliant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3AE-4EFD-9DB5-B06C5B715D35}"/>
              </c:ext>
            </c:extLst>
          </c:dPt>
          <c:cat>
            <c:strRef>
              <c:f>'[Sample Non Compliance Report from Will.xlsx]Sheet2'!$A$4:$A$12</c:f>
              <c:strCache>
                <c:ptCount val="9"/>
                <c:pt idx="0">
                  <c:v>HR</c:v>
                </c:pt>
                <c:pt idx="1">
                  <c:v>EXEC</c:v>
                </c:pt>
                <c:pt idx="2">
                  <c:v>FINANCE</c:v>
                </c:pt>
                <c:pt idx="3">
                  <c:v>OPS</c:v>
                </c:pt>
                <c:pt idx="4">
                  <c:v>R&amp;D</c:v>
                </c:pt>
                <c:pt idx="5">
                  <c:v>IS</c:v>
                </c:pt>
                <c:pt idx="6">
                  <c:v>LAW</c:v>
                </c:pt>
                <c:pt idx="7">
                  <c:v>MANF</c:v>
                </c:pt>
                <c:pt idx="8">
                  <c:v>CPL</c:v>
                </c:pt>
              </c:strCache>
            </c:strRef>
          </c:cat>
          <c:val>
            <c:numRef>
              <c:f>'[Sample Non Compliance Report from Will.xlsx]Sheet2'!$B$4:$B$12</c:f>
              <c:numCache>
                <c:formatCode>0%</c:formatCode>
                <c:ptCount val="9"/>
                <c:pt idx="0">
                  <c:v>0.33</c:v>
                </c:pt>
                <c:pt idx="1">
                  <c:v>0.32</c:v>
                </c:pt>
                <c:pt idx="2">
                  <c:v>0.27</c:v>
                </c:pt>
                <c:pt idx="3">
                  <c:v>0.27</c:v>
                </c:pt>
                <c:pt idx="4">
                  <c:v>0.27</c:v>
                </c:pt>
                <c:pt idx="5">
                  <c:v>0.21</c:v>
                </c:pt>
                <c:pt idx="6">
                  <c:v>0.19</c:v>
                </c:pt>
                <c:pt idx="7">
                  <c:v>0.15</c:v>
                </c:pt>
                <c:pt idx="8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3AE-4EFD-9DB5-B06C5B715D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9"/>
        <c:axId val="208769024"/>
        <c:axId val="208770560"/>
      </c:barChart>
      <c:lineChart>
        <c:grouping val="standard"/>
        <c:varyColors val="0"/>
        <c:ser>
          <c:idx val="1"/>
          <c:order val="1"/>
          <c:tx>
            <c:strRef>
              <c:f>'[Sample Non Compliance Report from Will.xlsx]Sheet2'!$C$3</c:f>
              <c:strCache>
                <c:ptCount val="1"/>
                <c:pt idx="0">
                  <c:v>Total Cost of Non Compliance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cat>
            <c:strRef>
              <c:f>'[Sample Non Compliance Report from Will.xlsx]Sheet2'!$A$4:$A$12</c:f>
              <c:strCache>
                <c:ptCount val="9"/>
                <c:pt idx="0">
                  <c:v>HR</c:v>
                </c:pt>
                <c:pt idx="1">
                  <c:v>EXEC</c:v>
                </c:pt>
                <c:pt idx="2">
                  <c:v>FINANCE</c:v>
                </c:pt>
                <c:pt idx="3">
                  <c:v>OPS</c:v>
                </c:pt>
                <c:pt idx="4">
                  <c:v>R&amp;D</c:v>
                </c:pt>
                <c:pt idx="5">
                  <c:v>IS</c:v>
                </c:pt>
                <c:pt idx="6">
                  <c:v>LAW</c:v>
                </c:pt>
                <c:pt idx="7">
                  <c:v>MANF</c:v>
                </c:pt>
                <c:pt idx="8">
                  <c:v>CPL</c:v>
                </c:pt>
              </c:strCache>
            </c:strRef>
          </c:cat>
          <c:val>
            <c:numRef>
              <c:f>'[Sample Non Compliance Report from Will.xlsx]Sheet2'!$C$4:$C$12</c:f>
              <c:numCache>
                <c:formatCode>_("$"* #,##0_);_("$"* \(#,##0\);_("$"* "-"??_);_(@_)</c:formatCode>
                <c:ptCount val="9"/>
                <c:pt idx="0">
                  <c:v>762858.33333333337</c:v>
                </c:pt>
                <c:pt idx="1">
                  <c:v>671187.5</c:v>
                </c:pt>
                <c:pt idx="2">
                  <c:v>458033.33333333331</c:v>
                </c:pt>
                <c:pt idx="3">
                  <c:v>505166.66666666663</c:v>
                </c:pt>
                <c:pt idx="4">
                  <c:v>776987.5</c:v>
                </c:pt>
                <c:pt idx="5">
                  <c:v>720241.66666666663</c:v>
                </c:pt>
                <c:pt idx="6">
                  <c:v>388258.33333333331</c:v>
                </c:pt>
                <c:pt idx="7">
                  <c:v>531458.33333333326</c:v>
                </c:pt>
                <c:pt idx="8">
                  <c:v>468500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3AE-4EFD-9DB5-B06C5B715D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8872192"/>
        <c:axId val="208772096"/>
      </c:lineChart>
      <c:catAx>
        <c:axId val="20876902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8770560"/>
        <c:crosses val="autoZero"/>
        <c:auto val="1"/>
        <c:lblAlgn val="ctr"/>
        <c:lblOffset val="100"/>
        <c:noMultiLvlLbl val="0"/>
      </c:catAx>
      <c:valAx>
        <c:axId val="208770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8769024"/>
        <c:crosses val="autoZero"/>
        <c:crossBetween val="between"/>
      </c:valAx>
      <c:valAx>
        <c:axId val="208772096"/>
        <c:scaling>
          <c:orientation val="minMax"/>
        </c:scaling>
        <c:delete val="0"/>
        <c:axPos val="r"/>
        <c:numFmt formatCode="_(&quot;$&quot;* #,##0_);_(&quot;$&quot;* \(#,##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8872192"/>
        <c:crosses val="max"/>
        <c:crossBetween val="between"/>
      </c:valAx>
      <c:catAx>
        <c:axId val="2088721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208772096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000" dirty="0"/>
              <a:t>Compliance Growth</a:t>
            </a:r>
          </a:p>
        </c:rich>
      </c:tx>
      <c:layout>
        <c:manualLayout>
          <c:xMode val="edge"/>
          <c:yMode val="edge"/>
          <c:x val="1.91160727940052E-2"/>
          <c:y val="3.56612351142423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"/>
          <c:y val="0.14089183039479139"/>
          <c:w val="1"/>
          <c:h val="0.6661013284512072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Compliance</c:v>
                </c:pt>
              </c:strCache>
            </c:strRef>
          </c:tx>
          <c:spPr>
            <a:ln w="38100">
              <a:solidFill>
                <a:schemeClr val="tx1"/>
              </a:solidFill>
            </a:ln>
          </c:spPr>
          <c:dLbls>
            <c:spPr>
              <a:noFill/>
              <a:ln>
                <a:noFill/>
              </a:ln>
              <a:effectLst/>
            </c:sp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Quarter 1</c:v>
                </c:pt>
                <c:pt idx="1">
                  <c:v>Quarter 2</c:v>
                </c:pt>
                <c:pt idx="2">
                  <c:v>Quarter 3</c:v>
                </c:pt>
                <c:pt idx="3">
                  <c:v>Quarter 4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0.65</c:v>
                </c:pt>
                <c:pt idx="1">
                  <c:v>0.75</c:v>
                </c:pt>
                <c:pt idx="2">
                  <c:v>0.82</c:v>
                </c:pt>
                <c:pt idx="3">
                  <c:v>0.85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08F-4BDD-B9AF-08A7919FB3C4}"/>
            </c:ext>
          </c:extLst>
        </c:ser>
        <c:dLbls>
          <c:dLblPos val="b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08965632"/>
        <c:axId val="208968320"/>
      </c:lineChart>
      <c:catAx>
        <c:axId val="2089656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08968320"/>
        <c:crosses val="autoZero"/>
        <c:auto val="1"/>
        <c:lblAlgn val="ctr"/>
        <c:lblOffset val="100"/>
        <c:noMultiLvlLbl val="0"/>
      </c:catAx>
      <c:valAx>
        <c:axId val="208968320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20896563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ln w="38100">
      <a:solidFill>
        <a:schemeClr val="tx1"/>
      </a:solidFill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000" dirty="0"/>
              <a:t>Compliance Savings</a:t>
            </a:r>
          </a:p>
        </c:rich>
      </c:tx>
      <c:layout>
        <c:manualLayout>
          <c:xMode val="edge"/>
          <c:yMode val="edge"/>
          <c:x val="1.91160727940052E-2"/>
          <c:y val="3.56612351142423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"/>
          <c:y val="0.14089183039479139"/>
          <c:w val="1"/>
          <c:h val="0.6661013284512072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Compliance</c:v>
                </c:pt>
              </c:strCache>
            </c:strRef>
          </c:tx>
          <c:spPr>
            <a:ln w="38100">
              <a:solidFill>
                <a:schemeClr val="tx1"/>
              </a:solidFill>
            </a:ln>
          </c:spPr>
          <c:dLbls>
            <c:spPr>
              <a:noFill/>
              <a:ln>
                <a:noFill/>
              </a:ln>
              <a:effectLst/>
            </c:sp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Quarter 1</c:v>
                </c:pt>
                <c:pt idx="1">
                  <c:v>Quarter 2</c:v>
                </c:pt>
                <c:pt idx="2">
                  <c:v>Quarter 3</c:v>
                </c:pt>
                <c:pt idx="3">
                  <c:v>Quarter 4</c:v>
                </c:pt>
              </c:strCache>
            </c:strRef>
          </c:cat>
          <c:val>
            <c:numRef>
              <c:f>Sheet1!$B$2:$B$5</c:f>
              <c:numCache>
                <c:formatCode>_("$"* #,##0_);_("$"* \(#,##0\);_("$"* "-"??_);_(@_)</c:formatCode>
                <c:ptCount val="4"/>
                <c:pt idx="0">
                  <c:v>75000</c:v>
                </c:pt>
                <c:pt idx="1">
                  <c:v>125000</c:v>
                </c:pt>
                <c:pt idx="2">
                  <c:v>150000</c:v>
                </c:pt>
                <c:pt idx="3">
                  <c:v>180000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52F-4864-A043-E399B6717A8B}"/>
            </c:ext>
          </c:extLst>
        </c:ser>
        <c:dLbls>
          <c:dLblPos val="b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09179392"/>
        <c:axId val="209182080"/>
      </c:lineChart>
      <c:catAx>
        <c:axId val="2091793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09182080"/>
        <c:crosses val="autoZero"/>
        <c:auto val="1"/>
        <c:lblAlgn val="ctr"/>
        <c:lblOffset val="100"/>
        <c:noMultiLvlLbl val="0"/>
      </c:catAx>
      <c:valAx>
        <c:axId val="209182080"/>
        <c:scaling>
          <c:orientation val="minMax"/>
        </c:scaling>
        <c:delete val="1"/>
        <c:axPos val="l"/>
        <c:numFmt formatCode="_(&quot;$&quot;* #,##0_);_(&quot;$&quot;* \(#,##0\);_(&quot;$&quot;* &quot;-&quot;??_);_(@_)" sourceLinked="1"/>
        <c:majorTickMark val="out"/>
        <c:minorTickMark val="none"/>
        <c:tickLblPos val="nextTo"/>
        <c:crossAx val="20917939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ln w="38100">
      <a:solidFill>
        <a:schemeClr val="tx1"/>
      </a:solidFill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4752B3-8B8E-49B5-8DBB-128FEC96A70C}" type="datetimeFigureOut">
              <a:rPr lang="en-US" smtClean="0"/>
              <a:t>6/20/2019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F66E76-7357-4B9F-807B-B32576D93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454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135C00-D9EC-44E9-BE91-4AB5DE4C6E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3698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135C00-D9EC-44E9-BE91-4AB5DE4C6E0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7892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135C00-D9EC-44E9-BE91-4AB5DE4C6E0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6674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135C00-D9EC-44E9-BE91-4AB5DE4C6E0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1763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135C00-D9EC-44E9-BE91-4AB5DE4C6E08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1763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135C00-D9EC-44E9-BE91-4AB5DE4C6E08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5342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135C00-D9EC-44E9-BE91-4AB5DE4C6E08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5354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135C00-D9EC-44E9-BE91-4AB5DE4C6E08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5152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135C00-D9EC-44E9-BE91-4AB5DE4C6E08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5152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135C00-D9EC-44E9-BE91-4AB5DE4C6E08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5152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135C00-D9EC-44E9-BE91-4AB5DE4C6E08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515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135C00-D9EC-44E9-BE91-4AB5DE4C6E0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3719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135C00-D9EC-44E9-BE91-4AB5DE4C6E08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0060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135C00-D9EC-44E9-BE91-4AB5DE4C6E08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452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135C00-D9EC-44E9-BE91-4AB5DE4C6E0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4765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135C00-D9EC-44E9-BE91-4AB5DE4C6E0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4943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135C00-D9EC-44E9-BE91-4AB5DE4C6E0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0599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135C00-D9EC-44E9-BE91-4AB5DE4C6E0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2318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135C00-D9EC-44E9-BE91-4AB5DE4C6E0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1884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135C00-D9EC-44E9-BE91-4AB5DE4C6E0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1071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135C00-D9EC-44E9-BE91-4AB5DE4C6E0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135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9144000" cy="133350"/>
          </a:xfrm>
          <a:prstGeom prst="rect">
            <a:avLst/>
          </a:prstGeom>
          <a:solidFill>
            <a:srgbClr val="DAAF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  <a:latin typeface="Calibri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485900" y="2857500"/>
            <a:ext cx="6172200" cy="0"/>
          </a:xfrm>
          <a:prstGeom prst="line">
            <a:avLst/>
          </a:prstGeom>
          <a:ln w="12700" cmpd="sng">
            <a:gradFill flip="none" rotWithShape="1">
              <a:gsLst>
                <a:gs pos="0">
                  <a:schemeClr val="tx1"/>
                </a:gs>
                <a:gs pos="100000">
                  <a:schemeClr val="bg1">
                    <a:lumMod val="85000"/>
                    <a:lumOff val="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Footer Placeholder 2"/>
          <p:cNvSpPr txBox="1">
            <a:spLocks/>
          </p:cNvSpPr>
          <p:nvPr/>
        </p:nvSpPr>
        <p:spPr>
          <a:xfrm>
            <a:off x="1" y="4869657"/>
            <a:ext cx="5421083" cy="273844"/>
          </a:xfrm>
          <a:prstGeom prst="rect">
            <a:avLst/>
          </a:prstGeom>
        </p:spPr>
        <p:txBody>
          <a:bodyPr vert="horz" anchor="ctr"/>
          <a:lstStyle>
            <a:defPPr>
              <a:defRPr lang="en-US"/>
            </a:defPPr>
            <a:lvl1pPr marL="0" algn="l" defTabSz="914400" rtl="0" eaLnBrk="1" latinLnBrk="0" hangingPunct="1">
              <a:defRPr kumimoji="0" sz="8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65000"/>
                  </a:schemeClr>
                </a:solidFill>
              </a:rPr>
              <a:t>Copyright © GoldSpring Consulting LLC, 2019.  All rights reserved.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33350"/>
          </a:xfrm>
          <a:prstGeom prst="rect">
            <a:avLst/>
          </a:prstGeom>
          <a:solidFill>
            <a:srgbClr val="DAAF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  <a:latin typeface="Calibri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485900" y="2857500"/>
            <a:ext cx="6172200" cy="0"/>
          </a:xfrm>
          <a:prstGeom prst="line">
            <a:avLst/>
          </a:prstGeom>
          <a:ln w="12700" cmpd="sng">
            <a:gradFill flip="none" rotWithShape="1">
              <a:gsLst>
                <a:gs pos="0">
                  <a:schemeClr val="tx1"/>
                </a:gs>
                <a:gs pos="100000">
                  <a:schemeClr val="bg1">
                    <a:lumMod val="85000"/>
                    <a:lumOff val="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" y="3119502"/>
            <a:ext cx="9143999" cy="742950"/>
          </a:xfrm>
          <a:noFill/>
          <a:ln>
            <a:solidFill>
              <a:schemeClr val="bg1">
                <a:lumMod val="85000"/>
                <a:lumOff val="1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/>
          <a:lstStyle>
            <a:lvl1pPr algn="ctr">
              <a:defRPr b="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7879" y="133350"/>
            <a:ext cx="3388241" cy="2716463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71450"/>
            <a:ext cx="8153400" cy="742950"/>
          </a:xfrm>
        </p:spPr>
        <p:txBody>
          <a:bodyPr/>
          <a:lstStyle>
            <a:lvl1pPr>
              <a:defRPr b="1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D09CC9D-6C75-4E5E-A4E2-AE33286E599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200150"/>
            <a:ext cx="8153400" cy="3371850"/>
          </a:xfrm>
        </p:spPr>
        <p:txBody>
          <a:bodyPr/>
          <a:lstStyle>
            <a:lvl1pPr>
              <a:defRPr>
                <a:latin typeface="Helvetica"/>
                <a:cs typeface="Helvetica"/>
              </a:defRPr>
            </a:lvl1pPr>
            <a:lvl2pPr marL="640080" indent="-274320">
              <a:buFont typeface="Lucida Grande"/>
              <a:buChar char="-"/>
              <a:defRPr>
                <a:latin typeface="Helvetica"/>
                <a:cs typeface="Helvetica"/>
              </a:defRPr>
            </a:lvl2pPr>
            <a:lvl3pPr marL="914400" indent="-228600">
              <a:buFont typeface="Courier New"/>
              <a:buChar char="o"/>
              <a:defRPr>
                <a:latin typeface="Helvetica"/>
                <a:cs typeface="Helvetica"/>
              </a:defRPr>
            </a:lvl3pPr>
            <a:lvl4pPr marL="1371600" indent="-228600">
              <a:buFont typeface="Lucida Grande"/>
              <a:buChar char="-"/>
              <a:defRPr>
                <a:latin typeface="Helvetica"/>
                <a:cs typeface="Helvetica"/>
              </a:defRPr>
            </a:lvl4pPr>
            <a:lvl5pPr>
              <a:defRPr>
                <a:latin typeface="Helvetica"/>
                <a:cs typeface="Helvetica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0" y="4686300"/>
            <a:ext cx="2667000" cy="273844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192175"/>
            <a:ext cx="3886200" cy="3429000"/>
          </a:xfrm>
        </p:spPr>
        <p:txBody>
          <a:bodyPr/>
          <a:lstStyle>
            <a:lvl2pPr marL="640080" indent="-274320">
              <a:buFont typeface="Lucida Grande"/>
              <a:buChar char="-"/>
              <a:defRPr/>
            </a:lvl2pPr>
            <a:lvl3pPr marL="914400" indent="-228600">
              <a:buFont typeface="Courier New"/>
              <a:buChar char="o"/>
              <a:defRPr/>
            </a:lvl3pPr>
            <a:lvl4pPr marL="1371600" indent="-228600">
              <a:buFont typeface="Lucida Grande"/>
              <a:buChar char="-"/>
              <a:defRPr/>
            </a:lvl4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192175"/>
            <a:ext cx="3886200" cy="3429000"/>
          </a:xfrm>
        </p:spPr>
        <p:txBody>
          <a:bodyPr/>
          <a:lstStyle>
            <a:lvl2pPr marL="640080" indent="-274320">
              <a:buFont typeface="Lucida Grande"/>
              <a:buChar char="-"/>
              <a:defRPr/>
            </a:lvl2pPr>
            <a:lvl3pPr marL="914400" indent="-228600">
              <a:buFont typeface="Courier New"/>
              <a:buChar char="o"/>
              <a:defRPr/>
            </a:lvl3pPr>
            <a:lvl4pPr marL="1371600" indent="-228600">
              <a:buFont typeface="Lucida Grande"/>
              <a:buChar char="-"/>
              <a:defRPr/>
            </a:lvl4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9D09CC9D-6C75-4E5E-A4E2-AE33286E599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0" y="4686300"/>
            <a:ext cx="2667000" cy="273844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A12779BF-1247-4B44-9215-74B8D51925CE}" type="datetime1">
              <a:rPr lang="en-US" smtClean="0"/>
              <a:t>6/20/2019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000" y="204787"/>
            <a:ext cx="8153400" cy="652463"/>
          </a:xfrm>
        </p:spPr>
        <p:txBody>
          <a:bodyPr anchor="ctr"/>
          <a:lstStyle>
            <a:lvl1pPr>
              <a:defRPr>
                <a:latin typeface="Helvetica"/>
                <a:cs typeface="Helvetica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1828800"/>
            <a:ext cx="3886200" cy="2686050"/>
          </a:xfrm>
        </p:spPr>
        <p:txBody>
          <a:bodyPr/>
          <a:lstStyle>
            <a:lvl1pPr>
              <a:defRPr>
                <a:latin typeface="Helvetica"/>
                <a:cs typeface="Helvetica"/>
              </a:defRPr>
            </a:lvl1pPr>
            <a:lvl2pPr>
              <a:defRPr>
                <a:latin typeface="Helvetica"/>
                <a:cs typeface="Helvetica"/>
              </a:defRPr>
            </a:lvl2pPr>
            <a:lvl3pPr>
              <a:defRPr>
                <a:latin typeface="Helvetica"/>
                <a:cs typeface="Helvetica"/>
              </a:defRPr>
            </a:lvl3pPr>
            <a:lvl4pPr>
              <a:defRPr>
                <a:latin typeface="Helvetica"/>
                <a:cs typeface="Helvetica"/>
              </a:defRPr>
            </a:lvl4pPr>
            <a:lvl5pPr>
              <a:defRPr>
                <a:latin typeface="Helvetica"/>
                <a:cs typeface="Helvetica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1828800"/>
            <a:ext cx="3886200" cy="2686050"/>
          </a:xfrm>
        </p:spPr>
        <p:txBody>
          <a:bodyPr/>
          <a:lstStyle>
            <a:lvl1pPr>
              <a:defRPr>
                <a:latin typeface="Helvetica"/>
                <a:cs typeface="Helvetica"/>
              </a:defRPr>
            </a:lvl1pPr>
            <a:lvl2pPr>
              <a:defRPr>
                <a:latin typeface="Helvetica"/>
                <a:cs typeface="Helvetica"/>
              </a:defRPr>
            </a:lvl2pPr>
            <a:lvl3pPr>
              <a:defRPr>
                <a:latin typeface="Helvetica"/>
                <a:cs typeface="Helvetica"/>
              </a:defRPr>
            </a:lvl3pPr>
            <a:lvl4pPr>
              <a:defRPr>
                <a:latin typeface="Helvetica"/>
                <a:cs typeface="Helvetica"/>
              </a:defRPr>
            </a:lvl4pPr>
            <a:lvl5pPr>
              <a:defRPr>
                <a:latin typeface="Helvetica"/>
                <a:cs typeface="Helvetica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9D09CC9D-6C75-4E5E-A4E2-AE33286E599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314450"/>
            <a:ext cx="3886200" cy="480060"/>
          </a:xfrm>
          <a:solidFill>
            <a:schemeClr val="bg1">
              <a:lumMod val="50000"/>
            </a:schemeClr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314450"/>
            <a:ext cx="3886200" cy="480060"/>
          </a:xfrm>
          <a:solidFill>
            <a:srgbClr val="7F7F7F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0" y="4686300"/>
            <a:ext cx="2667000" cy="273844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8C786DDA-9E79-4F4B-B141-35B0908440BC}" type="datetime1">
              <a:rPr lang="en-US" smtClean="0"/>
              <a:pPr/>
              <a:t>6/20/2019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04787"/>
            <a:ext cx="8077200" cy="652463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D09CC9D-6C75-4E5E-A4E2-AE33286E599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314450"/>
            <a:ext cx="1600200" cy="3257550"/>
          </a:xfrm>
          <a:solidFill>
            <a:schemeClr val="bg1">
              <a:lumMod val="75000"/>
            </a:schemeClr>
          </a:solidFill>
          <a:ln w="50800" cap="sq" cmpd="dbl" algn="ctr">
            <a:solidFill>
              <a:schemeClr val="bg1">
                <a:lumMod val="50000"/>
              </a:schemeClr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>
                <a:latin typeface="Helvetica"/>
                <a:cs typeface="Helvetica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314450"/>
            <a:ext cx="6400800" cy="3314700"/>
          </a:xfrm>
        </p:spPr>
        <p:txBody>
          <a:bodyPr/>
          <a:lstStyle>
            <a:lvl2pPr marL="640080" indent="-274320">
              <a:buFont typeface="Lucida Grande"/>
              <a:buChar char="-"/>
              <a:defRPr/>
            </a:lvl2pPr>
            <a:lvl3pPr marL="914400" indent="-228600">
              <a:buFont typeface="Courier New"/>
              <a:buChar char="o"/>
              <a:defRPr/>
            </a:lvl3pPr>
            <a:lvl4pPr marL="1371600" indent="-228600">
              <a:buFont typeface="Lucida Grande"/>
              <a:buChar char="-"/>
              <a:defRPr/>
            </a:lvl4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0" y="4686300"/>
            <a:ext cx="2667000" cy="273844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6B1130A3-620B-4BAB-845E-E62B9EEF6A8E}" type="datetime1">
              <a:rPr lang="en-US" smtClean="0"/>
              <a:t>6/20/2019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71450"/>
            <a:ext cx="8153400" cy="74295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200150"/>
            <a:ext cx="8153400" cy="339471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925830"/>
            <a:ext cx="9144000" cy="24003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960120"/>
            <a:ext cx="533400" cy="171450"/>
          </a:xfrm>
          <a:prstGeom prst="rect">
            <a:avLst/>
          </a:prstGeom>
          <a:solidFill>
            <a:srgbClr val="DAB82E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960120"/>
            <a:ext cx="8553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954167"/>
            <a:ext cx="533400" cy="183357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D09CC9D-6C75-4E5E-A4E2-AE33286E599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0" y="4686300"/>
            <a:ext cx="2667000" cy="273844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Helvetica"/>
                <a:cs typeface="Helvetica"/>
              </a:defRPr>
            </a:lvl1pPr>
          </a:lstStyle>
          <a:p>
            <a:fld id="{1855FAB5-BB69-4168-A0B0-C80C9DF404E9}" type="datetime1">
              <a:rPr lang="en-US" smtClean="0"/>
              <a:pPr/>
              <a:t>6/20/2019</a:t>
            </a:fld>
            <a:endParaRPr lang="en-US" dirty="0"/>
          </a:p>
        </p:txBody>
      </p:sp>
      <p:sp>
        <p:nvSpPr>
          <p:cNvPr id="11" name="Footer Placeholder 2"/>
          <p:cNvSpPr txBox="1">
            <a:spLocks/>
          </p:cNvSpPr>
          <p:nvPr/>
        </p:nvSpPr>
        <p:spPr>
          <a:xfrm>
            <a:off x="1" y="4869657"/>
            <a:ext cx="5421083" cy="273844"/>
          </a:xfrm>
          <a:prstGeom prst="rect">
            <a:avLst/>
          </a:prstGeom>
        </p:spPr>
        <p:txBody>
          <a:bodyPr vert="horz" anchor="ctr"/>
          <a:lstStyle>
            <a:defPPr>
              <a:defRPr lang="en-US"/>
            </a:defPPr>
            <a:lvl1pPr marL="0" algn="l" defTabSz="914400" rtl="0" eaLnBrk="1" latinLnBrk="0" hangingPunct="1">
              <a:defRPr kumimoji="0" sz="8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A6A6A6"/>
                </a:solidFill>
              </a:rPr>
              <a:t>Copyright © GoldSpring Consulting LLC, 2019.  All rights reserved.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8" r:id="rId5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400" b="1" kern="1200">
          <a:solidFill>
            <a:schemeClr val="tx1"/>
          </a:solidFill>
          <a:latin typeface="Helvetica"/>
          <a:ea typeface="+mj-ea"/>
          <a:cs typeface="Helvetica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rgbClr val="DAB82E"/>
        </a:buClr>
        <a:buSzPct val="60000"/>
        <a:buFont typeface="Arial"/>
        <a:buChar char="•"/>
        <a:defRPr kumimoji="0" sz="2900" kern="1200">
          <a:solidFill>
            <a:schemeClr val="tx1"/>
          </a:solidFill>
          <a:latin typeface="Helvetica"/>
          <a:ea typeface="+mn-ea"/>
          <a:cs typeface="Helvetica"/>
        </a:defRPr>
      </a:lvl1pPr>
      <a:lvl2pPr marL="640080" indent="-274320" algn="l" rtl="0" eaLnBrk="1" latinLnBrk="0" hangingPunct="1">
        <a:spcBef>
          <a:spcPts val="550"/>
        </a:spcBef>
        <a:buClr>
          <a:srgbClr val="DAB82E"/>
        </a:buClr>
        <a:buSzPct val="70000"/>
        <a:buFont typeface="Arial"/>
        <a:buChar char="•"/>
        <a:defRPr kumimoji="0" sz="2600" kern="1200">
          <a:solidFill>
            <a:schemeClr val="tx1"/>
          </a:solidFill>
          <a:latin typeface="Helvetica"/>
          <a:ea typeface="+mn-ea"/>
          <a:cs typeface="Helvetica"/>
        </a:defRPr>
      </a:lvl2pPr>
      <a:lvl3pPr marL="914400" indent="-228600" algn="l" rtl="0" eaLnBrk="1" latinLnBrk="0" hangingPunct="1">
        <a:spcBef>
          <a:spcPts val="500"/>
        </a:spcBef>
        <a:buClr>
          <a:srgbClr val="DAB82E"/>
        </a:buClr>
        <a:buSzPct val="75000"/>
        <a:buFont typeface="Arial"/>
        <a:buChar char="•"/>
        <a:defRPr kumimoji="0" sz="2300" kern="1200">
          <a:solidFill>
            <a:schemeClr val="tx1"/>
          </a:solidFill>
          <a:latin typeface="Helvetica"/>
          <a:ea typeface="+mn-ea"/>
          <a:cs typeface="Helvetica"/>
        </a:defRPr>
      </a:lvl3pPr>
      <a:lvl4pPr marL="1371600" indent="-228600" algn="l" rtl="0" eaLnBrk="1" latinLnBrk="0" hangingPunct="1">
        <a:spcBef>
          <a:spcPts val="400"/>
        </a:spcBef>
        <a:buClr>
          <a:srgbClr val="DAB82E"/>
        </a:buClr>
        <a:buSzPct val="75000"/>
        <a:buFont typeface="Arial"/>
        <a:buChar char="•"/>
        <a:defRPr kumimoji="0"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1828800" indent="-228600" algn="l" rtl="0" eaLnBrk="1" latinLnBrk="0" hangingPunct="1">
        <a:spcBef>
          <a:spcPts val="400"/>
        </a:spcBef>
        <a:buClr>
          <a:srgbClr val="DAB82E"/>
        </a:buClr>
        <a:buSzPct val="65000"/>
        <a:buFont typeface="Arial"/>
        <a:buChar char="•"/>
        <a:defRPr kumimoji="0"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5.emf"/><Relationship Id="rId4" Type="http://schemas.openxmlformats.org/officeDocument/2006/relationships/package" Target="../embeddings/Microsoft_Excel_Worksheet3.xlsx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7.emf"/><Relationship Id="rId4" Type="http://schemas.openxmlformats.org/officeDocument/2006/relationships/oleObject" Target="../embeddings/oleObject1.bin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8.emf"/><Relationship Id="rId4" Type="http://schemas.openxmlformats.org/officeDocument/2006/relationships/oleObject" Target="../embeddings/oleObject2.bin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package" Target="../embeddings/Microsoft_Excel_Worksheet6.xlsx"/><Relationship Id="rId5" Type="http://schemas.openxmlformats.org/officeDocument/2006/relationships/image" Target="../media/image19.emf"/><Relationship Id="rId4" Type="http://schemas.openxmlformats.org/officeDocument/2006/relationships/package" Target="../embeddings/Microsoft_Excel_Worksheet5.xlsx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chart" Target="../charts/chart8.xml"/><Relationship Id="rId5" Type="http://schemas.openxmlformats.org/officeDocument/2006/relationships/image" Target="../media/image21.emf"/><Relationship Id="rId4" Type="http://schemas.openxmlformats.org/officeDocument/2006/relationships/package" Target="../embeddings/Microsoft_Excel_Worksheet7.xlsx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chart" Target="../charts/chart9.xml"/><Relationship Id="rId5" Type="http://schemas.openxmlformats.org/officeDocument/2006/relationships/image" Target="../media/image21.emf"/><Relationship Id="rId4" Type="http://schemas.openxmlformats.org/officeDocument/2006/relationships/package" Target="../embeddings/Microsoft_Excel_Worksheet9.xlsx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12.xlsx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4.jpeg"/><Relationship Id="rId5" Type="http://schemas.openxmlformats.org/officeDocument/2006/relationships/image" Target="../media/image22.emf"/><Relationship Id="rId4" Type="http://schemas.openxmlformats.org/officeDocument/2006/relationships/package" Target="../embeddings/Microsoft_Excel_Worksheet11.xlsx"/><Relationship Id="rId9" Type="http://schemas.openxmlformats.org/officeDocument/2006/relationships/image" Target="../media/image23.em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5.emf"/><Relationship Id="rId4" Type="http://schemas.openxmlformats.org/officeDocument/2006/relationships/package" Target="../embeddings/Microsoft_Excel_Worksheet13.xlsx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5.emf"/><Relationship Id="rId4" Type="http://schemas.openxmlformats.org/officeDocument/2006/relationships/package" Target="../embeddings/Microsoft_Excel_Worksheet14.xlsx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5.emf"/><Relationship Id="rId4" Type="http://schemas.openxmlformats.org/officeDocument/2006/relationships/package" Target="../embeddings/Microsoft_Excel_Worksheet15.xlsx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5.emf"/><Relationship Id="rId4" Type="http://schemas.openxmlformats.org/officeDocument/2006/relationships/package" Target="../embeddings/Microsoft_Excel_Worksheet3.xlsx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971797"/>
            <a:ext cx="9143999" cy="1082178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en-US" dirty="0"/>
              <a:t>Travel Compliance</a:t>
            </a:r>
            <a:br>
              <a:rPr lang="en-US" dirty="0"/>
            </a:br>
            <a:r>
              <a:rPr lang="en-US" sz="2200" dirty="0"/>
              <a:t>Will Tate, Partner</a:t>
            </a:r>
            <a:br>
              <a:rPr lang="en-US" sz="1800" dirty="0"/>
            </a:br>
            <a:r>
              <a:rPr lang="en-US" sz="1800" dirty="0"/>
              <a:t>will@goldspringconsulting.com</a:t>
            </a:r>
            <a:endParaRPr lang="en-US" sz="1800" dirty="0">
              <a:solidFill>
                <a:schemeClr val="accent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63298" y="444286"/>
            <a:ext cx="3617403" cy="19782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7655" y="4247448"/>
            <a:ext cx="2648690" cy="59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9665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Compliance: What does it do for sellers?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12648" y="1200150"/>
            <a:ext cx="4307222" cy="3371850"/>
          </a:xfrm>
        </p:spPr>
        <p:txBody>
          <a:bodyPr>
            <a:normAutofit/>
          </a:bodyPr>
          <a:lstStyle/>
          <a:p>
            <a:r>
              <a:rPr lang="en-US" sz="3100" dirty="0"/>
              <a:t>Partnership value</a:t>
            </a:r>
          </a:p>
          <a:p>
            <a:r>
              <a:rPr lang="en-US" sz="3100" dirty="0"/>
              <a:t>Easier to keep than acquire customers</a:t>
            </a:r>
          </a:p>
          <a:p>
            <a:r>
              <a:rPr lang="en-US" sz="3100" dirty="0"/>
              <a:t>Shows your greatness</a:t>
            </a:r>
          </a:p>
          <a:p>
            <a:r>
              <a:rPr lang="en-US" sz="3100" dirty="0"/>
              <a:t>What Else?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17042" y="1547549"/>
            <a:ext cx="3549006" cy="2974832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9951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Example: Hotel Compliance: What’s the value?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956865420"/>
              </p:ext>
            </p:extLst>
          </p:nvPr>
        </p:nvGraphicFramePr>
        <p:xfrm>
          <a:off x="612775" y="1209675"/>
          <a:ext cx="8153400" cy="3371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98282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Hotel Compliance: What’s the value?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87714921"/>
              </p:ext>
            </p:extLst>
          </p:nvPr>
        </p:nvGraphicFramePr>
        <p:xfrm>
          <a:off x="752474" y="1314450"/>
          <a:ext cx="7934325" cy="2324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7"/>
          <p:cNvSpPr/>
          <p:nvPr/>
        </p:nvSpPr>
        <p:spPr>
          <a:xfrm>
            <a:off x="752474" y="3903851"/>
            <a:ext cx="80135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/>
              <a:t>What other “values” of compliance are missing here?</a:t>
            </a:r>
          </a:p>
        </p:txBody>
      </p:sp>
    </p:spTree>
    <p:extLst>
      <p:ext uri="{BB962C8B-B14F-4D97-AF65-F5344CB8AC3E}">
        <p14:creationId xmlns:p14="http://schemas.microsoft.com/office/powerpoint/2010/main" val="1375567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series"/>
        </p:bldSub>
      </p:bldGraphic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479" y="3178534"/>
            <a:ext cx="8647043" cy="1074227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en-US" dirty="0"/>
              <a:t>Hidden Costs Avoided with Compliance</a:t>
            </a:r>
            <a:endParaRPr lang="en-US" sz="31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310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979" y="163499"/>
            <a:ext cx="8722738" cy="742950"/>
          </a:xfrm>
        </p:spPr>
        <p:txBody>
          <a:bodyPr>
            <a:noAutofit/>
          </a:bodyPr>
          <a:lstStyle/>
          <a:p>
            <a:r>
              <a:rPr lang="en-US" sz="2800" dirty="0"/>
              <a:t>What are the “Hidden Costs” of non-compliance?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25000" lnSpcReduction="20000"/>
          </a:bodyPr>
          <a:lstStyle/>
          <a:p>
            <a:pPr>
              <a:spcAft>
                <a:spcPts val="600"/>
              </a:spcAft>
            </a:pPr>
            <a:r>
              <a:rPr lang="en-US" sz="6000" dirty="0"/>
              <a:t>No hotel discount (Staying at preferred hotel but not with discount since not booked at right rate)</a:t>
            </a:r>
          </a:p>
          <a:p>
            <a:pPr>
              <a:spcAft>
                <a:spcPts val="600"/>
              </a:spcAft>
            </a:pPr>
            <a:r>
              <a:rPr lang="en-US" sz="6000" dirty="0"/>
              <a:t>No recursive rate checking (TripBam/YAPTA)</a:t>
            </a:r>
          </a:p>
          <a:p>
            <a:pPr>
              <a:spcAft>
                <a:spcPts val="600"/>
              </a:spcAft>
            </a:pPr>
            <a:r>
              <a:rPr lang="en-US" sz="6000" dirty="0"/>
              <a:t>Missed Commission Income</a:t>
            </a:r>
          </a:p>
          <a:p>
            <a:pPr>
              <a:spcAft>
                <a:spcPts val="600"/>
              </a:spcAft>
            </a:pPr>
            <a:r>
              <a:rPr lang="en-US" sz="6000" dirty="0"/>
              <a:t>Missed Corporate Card / Dining Card Rebates</a:t>
            </a:r>
          </a:p>
          <a:p>
            <a:pPr>
              <a:spcAft>
                <a:spcPts val="600"/>
              </a:spcAft>
            </a:pPr>
            <a:r>
              <a:rPr lang="en-US" sz="6000" dirty="0"/>
              <a:t>Missed Additional Insurance coverages</a:t>
            </a:r>
          </a:p>
          <a:p>
            <a:pPr>
              <a:spcAft>
                <a:spcPts val="600"/>
              </a:spcAft>
            </a:pPr>
            <a:r>
              <a:rPr lang="en-US" sz="6000" dirty="0"/>
              <a:t>Voids within window at TMC</a:t>
            </a:r>
          </a:p>
          <a:p>
            <a:pPr>
              <a:spcAft>
                <a:spcPts val="600"/>
              </a:spcAft>
            </a:pPr>
            <a:r>
              <a:rPr lang="en-US" sz="6000" dirty="0"/>
              <a:t>Ancillaries – priority boarding/seating, baggage</a:t>
            </a:r>
          </a:p>
          <a:p>
            <a:pPr>
              <a:spcAft>
                <a:spcPts val="600"/>
              </a:spcAft>
            </a:pPr>
            <a:r>
              <a:rPr lang="en-US" sz="6000" dirty="0"/>
              <a:t>Productivity – good seating allows work on flights</a:t>
            </a:r>
          </a:p>
          <a:p>
            <a:pPr>
              <a:spcAft>
                <a:spcPts val="600"/>
              </a:spcAft>
            </a:pPr>
            <a:r>
              <a:rPr lang="en-US" sz="6000" dirty="0"/>
              <a:t>No show charges – cancel flight but forget hotel separately have no show</a:t>
            </a:r>
          </a:p>
          <a:p>
            <a:pPr>
              <a:spcAft>
                <a:spcPts val="600"/>
              </a:spcAft>
            </a:pPr>
            <a:endParaRPr lang="en-US" sz="31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093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870421"/>
            <a:ext cx="9143999" cy="1074227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dirty="0"/>
              <a:t>Demographic Compliance</a:t>
            </a:r>
            <a:endParaRPr lang="en-US" sz="31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7305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Compliance by Group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205563" y="1200150"/>
            <a:ext cx="5337544" cy="3371850"/>
          </a:xfrm>
        </p:spPr>
        <p:txBody>
          <a:bodyPr>
            <a:normAutofit/>
          </a:bodyPr>
          <a:lstStyle/>
          <a:p>
            <a:r>
              <a:rPr lang="en-US" sz="3100" dirty="0"/>
              <a:t>Do demographics matter?</a:t>
            </a:r>
          </a:p>
          <a:p>
            <a:r>
              <a:rPr lang="en-US" sz="3100" dirty="0"/>
              <a:t>What groups are most compliant?</a:t>
            </a:r>
          </a:p>
          <a:p>
            <a:r>
              <a:rPr lang="en-US" sz="3100" dirty="0"/>
              <a:t>Why?</a:t>
            </a:r>
          </a:p>
          <a:p>
            <a:r>
              <a:rPr lang="en-US" sz="3100" dirty="0"/>
              <a:t>Do you measure by group?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  <p:pic>
        <p:nvPicPr>
          <p:cNvPr id="11266" name="Picture 2" descr="Meetings, Coffee Shop, People, Cafe, Sittin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78" r="16878"/>
          <a:stretch/>
        </p:blipFill>
        <p:spPr bwMode="auto">
          <a:xfrm>
            <a:off x="5445278" y="1434389"/>
            <a:ext cx="2903371" cy="2903371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6342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Multi-Generational Workforce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  <p:graphicFrame>
        <p:nvGraphicFramePr>
          <p:cNvPr id="8" name="Chart 7"/>
          <p:cNvGraphicFramePr/>
          <p:nvPr/>
        </p:nvGraphicFramePr>
        <p:xfrm>
          <a:off x="1396410" y="1212112"/>
          <a:ext cx="6096000" cy="36111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494029" y="4713923"/>
            <a:ext cx="29983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>
                <a:solidFill>
                  <a:schemeClr val="bg1">
                    <a:lumMod val="65000"/>
                  </a:schemeClr>
                </a:solidFill>
              </a:rPr>
              <a:t>Source: BCG Research</a:t>
            </a:r>
          </a:p>
        </p:txBody>
      </p:sp>
    </p:spTree>
    <p:extLst>
      <p:ext uri="{BB962C8B-B14F-4D97-AF65-F5344CB8AC3E}">
        <p14:creationId xmlns:p14="http://schemas.microsoft.com/office/powerpoint/2010/main" val="370955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Chart bld="series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500" dirty="0"/>
              <a:t>The Generations in the Workplace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306" y="1137524"/>
            <a:ext cx="6140083" cy="372841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38600" y="4766072"/>
            <a:ext cx="228362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Source: FutureWorkplace.com</a:t>
            </a:r>
          </a:p>
        </p:txBody>
      </p:sp>
    </p:spTree>
    <p:extLst>
      <p:ext uri="{BB962C8B-B14F-4D97-AF65-F5344CB8AC3E}">
        <p14:creationId xmlns:p14="http://schemas.microsoft.com/office/powerpoint/2010/main" val="30130682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3" r="27291"/>
          <a:stretch/>
        </p:blipFill>
        <p:spPr bwMode="auto">
          <a:xfrm>
            <a:off x="5615626" y="1490799"/>
            <a:ext cx="2881424" cy="2790549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Managing Generational Differences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12648" y="1200149"/>
            <a:ext cx="5213994" cy="364278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Educate on the “Why”</a:t>
            </a:r>
          </a:p>
          <a:p>
            <a:pPr>
              <a:lnSpc>
                <a:spcPct val="150000"/>
              </a:lnSpc>
            </a:pPr>
            <a:r>
              <a:rPr lang="en-US" dirty="0"/>
              <a:t>Utilize Technology</a:t>
            </a:r>
          </a:p>
          <a:p>
            <a:pPr>
              <a:lnSpc>
                <a:spcPct val="150000"/>
              </a:lnSpc>
            </a:pPr>
            <a:r>
              <a:rPr lang="en-US" dirty="0"/>
              <a:t>Value vs. Cost</a:t>
            </a:r>
          </a:p>
          <a:p>
            <a:pPr>
              <a:lnSpc>
                <a:spcPct val="150000"/>
              </a:lnSpc>
            </a:pPr>
            <a:r>
              <a:rPr lang="en-US" dirty="0"/>
              <a:t>Address </a:t>
            </a:r>
            <a:r>
              <a:rPr lang="en-US" dirty="0" err="1"/>
              <a:t>Bleisure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Embrace Diversity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677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Compliance: Definition?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09600" y="1216028"/>
            <a:ext cx="3886200" cy="3429000"/>
          </a:xfrm>
        </p:spPr>
        <p:txBody>
          <a:bodyPr>
            <a:normAutofit/>
          </a:bodyPr>
          <a:lstStyle/>
          <a:p>
            <a:r>
              <a:rPr lang="en-US" sz="2600" dirty="0"/>
              <a:t>Travel Policy</a:t>
            </a:r>
          </a:p>
          <a:p>
            <a:r>
              <a:rPr lang="en-US" sz="2600" dirty="0"/>
              <a:t>Air</a:t>
            </a:r>
          </a:p>
          <a:p>
            <a:r>
              <a:rPr lang="en-US" sz="2600" dirty="0"/>
              <a:t>Hotel</a:t>
            </a:r>
          </a:p>
          <a:p>
            <a:r>
              <a:rPr lang="en-US" sz="2600" dirty="0"/>
              <a:t>Rental Car</a:t>
            </a:r>
          </a:p>
          <a:p>
            <a:r>
              <a:rPr lang="en-US" sz="2600" dirty="0"/>
              <a:t>Ground Transportation</a:t>
            </a:r>
          </a:p>
          <a:p>
            <a:r>
              <a:rPr lang="en-US" sz="2600" dirty="0"/>
              <a:t>Booking Channel</a:t>
            </a:r>
          </a:p>
          <a:p>
            <a:r>
              <a:rPr lang="en-US" sz="2600" dirty="0"/>
              <a:t>Shared Economy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2"/>
          </p:nvPr>
        </p:nvSpPr>
        <p:spPr>
          <a:xfrm>
            <a:off x="4844901" y="1216028"/>
            <a:ext cx="3886200" cy="3429000"/>
          </a:xfrm>
        </p:spPr>
        <p:txBody>
          <a:bodyPr>
            <a:normAutofit/>
          </a:bodyPr>
          <a:lstStyle/>
          <a:p>
            <a:r>
              <a:rPr lang="en-US" sz="2600" dirty="0"/>
              <a:t>One Day Trips</a:t>
            </a:r>
          </a:p>
          <a:p>
            <a:r>
              <a:rPr lang="en-US" sz="2600" dirty="0"/>
              <a:t>Teleconferencing</a:t>
            </a:r>
          </a:p>
          <a:p>
            <a:r>
              <a:rPr lang="en-US" sz="2600" dirty="0"/>
              <a:t>Trip Disruption</a:t>
            </a:r>
          </a:p>
          <a:p>
            <a:r>
              <a:rPr lang="en-US" sz="2600" dirty="0"/>
              <a:t>Card Usage</a:t>
            </a:r>
          </a:p>
          <a:p>
            <a:r>
              <a:rPr lang="en-US" sz="2600" dirty="0"/>
              <a:t>Duty of Care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44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870421"/>
            <a:ext cx="9143999" cy="1074227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dirty="0"/>
              <a:t>Duty of Care and Compliance</a:t>
            </a:r>
            <a:endParaRPr lang="en-US" sz="31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2012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Duty of Care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12647" y="1200150"/>
            <a:ext cx="5062024" cy="3371850"/>
          </a:xfrm>
        </p:spPr>
        <p:txBody>
          <a:bodyPr>
            <a:normAutofit/>
          </a:bodyPr>
          <a:lstStyle/>
          <a:p>
            <a:r>
              <a:rPr lang="en-US" sz="3100" dirty="0"/>
              <a:t>The Catch All</a:t>
            </a:r>
          </a:p>
          <a:p>
            <a:r>
              <a:rPr lang="en-US" sz="3100" dirty="0"/>
              <a:t>What are the objections?</a:t>
            </a:r>
          </a:p>
          <a:p>
            <a:r>
              <a:rPr lang="en-US" sz="3100" dirty="0"/>
              <a:t>How to Sell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  <p:pic>
        <p:nvPicPr>
          <p:cNvPr id="13314" name="Picture 2" descr="Security, Protection, Anti Virus, Software, Cms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43" r="10391"/>
          <a:stretch/>
        </p:blipFill>
        <p:spPr bwMode="auto">
          <a:xfrm>
            <a:off x="5674671" y="1434390"/>
            <a:ext cx="2903371" cy="2903371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76930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870421"/>
            <a:ext cx="9143999" cy="1074227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dirty="0"/>
              <a:t>Channel Compliance</a:t>
            </a:r>
            <a:endParaRPr lang="en-US" sz="31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3622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Right Infrastructure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100" dirty="0"/>
              <a:t>Traveler service</a:t>
            </a:r>
          </a:p>
          <a:p>
            <a:r>
              <a:rPr lang="en-US" sz="3100" dirty="0"/>
              <a:t>Designated Booking Channels</a:t>
            </a:r>
          </a:p>
          <a:p>
            <a:pPr lvl="1"/>
            <a:r>
              <a:rPr lang="en-US" sz="2700" dirty="0"/>
              <a:t>Complimentary technologies (TRIPBAM, </a:t>
            </a:r>
            <a:r>
              <a:rPr lang="en-US" sz="2700" dirty="0" err="1"/>
              <a:t>Yapta</a:t>
            </a:r>
            <a:r>
              <a:rPr lang="en-US" sz="2700" dirty="0"/>
              <a:t>, TMC itinerary apps, etc.)</a:t>
            </a:r>
          </a:p>
          <a:p>
            <a:pPr lvl="1"/>
            <a:r>
              <a:rPr lang="en-US" sz="2700" dirty="0"/>
              <a:t>POS differentiated fees to create travel budget for TM</a:t>
            </a:r>
          </a:p>
          <a:p>
            <a:r>
              <a:rPr lang="en-US" dirty="0"/>
              <a:t>Open booking</a:t>
            </a:r>
          </a:p>
          <a:p>
            <a:r>
              <a:rPr lang="en-US" dirty="0"/>
              <a:t>Supplier Direct Sales</a:t>
            </a:r>
          </a:p>
          <a:p>
            <a:pPr lvl="1"/>
            <a:endParaRPr lang="en-US" sz="27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0213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870421"/>
            <a:ext cx="9143999" cy="1074227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dirty="0"/>
              <a:t>Airline Compliance</a:t>
            </a:r>
            <a:endParaRPr lang="en-US" sz="31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6128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Engaged Airline Partners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100" dirty="0"/>
              <a:t>What is the value?</a:t>
            </a:r>
          </a:p>
          <a:p>
            <a:r>
              <a:rPr lang="en-US" sz="3100" dirty="0"/>
              <a:t>Running the numbers</a:t>
            </a:r>
          </a:p>
          <a:p>
            <a:r>
              <a:rPr lang="en-US" sz="3100" dirty="0"/>
              <a:t>Value of Deal</a:t>
            </a:r>
          </a:p>
          <a:p>
            <a:pPr lvl="1"/>
            <a:r>
              <a:rPr lang="en-US" sz="2700" dirty="0"/>
              <a:t>Hard Dollars</a:t>
            </a:r>
          </a:p>
          <a:p>
            <a:pPr lvl="1"/>
            <a:r>
              <a:rPr lang="en-US" sz="2700" dirty="0"/>
              <a:t>Soft Dollars</a:t>
            </a:r>
          </a:p>
          <a:p>
            <a:pPr lvl="1"/>
            <a:r>
              <a:rPr lang="en-US" sz="2700" dirty="0"/>
              <a:t>Others?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  <p:pic>
        <p:nvPicPr>
          <p:cNvPr id="14338" name="Picture 2" descr="Passengers, Airline, Seats, Chairs, Rows, Fly, Economy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79" r="8755"/>
          <a:stretch/>
        </p:blipFill>
        <p:spPr bwMode="auto">
          <a:xfrm>
            <a:off x="5654793" y="1434389"/>
            <a:ext cx="2903371" cy="2903371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62137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Per Ticket Examples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494029" y="4713923"/>
            <a:ext cx="29983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>
                <a:solidFill>
                  <a:schemeClr val="bg1">
                    <a:lumMod val="65000"/>
                  </a:schemeClr>
                </a:solidFill>
              </a:rPr>
              <a:t>Source: BCG Research</a:t>
            </a: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612649" y="1280848"/>
          <a:ext cx="8153400" cy="25762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7" name="Worksheet" r:id="rId4" imgW="3829146" imgH="1209611" progId="Excel.Sheet.12">
                  <p:embed/>
                </p:oleObj>
              </mc:Choice>
              <mc:Fallback>
                <p:oleObj name="Worksheet" r:id="rId4" imgW="3829146" imgH="1209611" progId="Excel.Sheet.12">
                  <p:embed/>
                  <p:pic>
                    <p:nvPicPr>
                      <p:cNvPr id="15" name="Object 1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12649" y="1280848"/>
                        <a:ext cx="8153400" cy="2576248"/>
                      </a:xfrm>
                      <a:prstGeom prst="rect">
                        <a:avLst/>
                      </a:prstGeom>
                      <a:ln w="381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612648" y="3295650"/>
            <a:ext cx="8150351" cy="551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57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71450"/>
            <a:ext cx="8448850" cy="742950"/>
          </a:xfrm>
        </p:spPr>
        <p:txBody>
          <a:bodyPr>
            <a:noAutofit/>
          </a:bodyPr>
          <a:lstStyle/>
          <a:p>
            <a:r>
              <a:rPr lang="en-US" sz="3600" dirty="0"/>
              <a:t>Air Compliance ROI – Savings Dollars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6479F84E-6E1E-420F-99E3-71793A64F3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5022522"/>
              </p:ext>
            </p:extLst>
          </p:nvPr>
        </p:nvGraphicFramePr>
        <p:xfrm>
          <a:off x="612648" y="1278834"/>
          <a:ext cx="8263220" cy="3324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54567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 uiExpand="1">
        <p:bldSub>
          <a:bldChart bld="series"/>
        </p:bldSub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Air Compliance ROI – %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1995347"/>
              </p:ext>
            </p:extLst>
          </p:nvPr>
        </p:nvGraphicFramePr>
        <p:xfrm>
          <a:off x="877183" y="1263947"/>
          <a:ext cx="7049386" cy="3308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6776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series"/>
        </p:bldSub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870421"/>
            <a:ext cx="9143999" cy="1074227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dirty="0"/>
              <a:t>Hotel Compliance</a:t>
            </a:r>
            <a:endParaRPr lang="en-US" sz="31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837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74846" y="259876"/>
            <a:ext cx="8024813" cy="520552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b="1" kern="1200">
                <a:solidFill>
                  <a:schemeClr val="tx1"/>
                </a:solidFill>
                <a:latin typeface="Helvetica"/>
                <a:ea typeface="+mj-ea"/>
                <a:cs typeface="Helvetica"/>
              </a:defRPr>
            </a:lvl1pPr>
          </a:lstStyle>
          <a:p>
            <a:r>
              <a:rPr lang="en-US" sz="4000" dirty="0"/>
              <a:t>Punctuate the Following: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4845" y="1177332"/>
            <a:ext cx="838238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/>
              <a:t>“ A woman without her man is nothing”</a:t>
            </a:r>
            <a:endParaRPr lang="en-US" sz="2000" b="1" u="sng" dirty="0"/>
          </a:p>
          <a:p>
            <a:r>
              <a:rPr lang="en-US" sz="3200" dirty="0"/>
              <a:t>Men wrote:</a:t>
            </a:r>
          </a:p>
          <a:p>
            <a:r>
              <a:rPr lang="en-US" sz="3200" dirty="0"/>
              <a:t>“ A woman, without her man, is nothing”</a:t>
            </a:r>
          </a:p>
          <a:p>
            <a:r>
              <a:rPr lang="en-US" sz="3200" dirty="0"/>
              <a:t>Women wrote: </a:t>
            </a:r>
          </a:p>
          <a:p>
            <a:r>
              <a:rPr lang="en-US" sz="3200" dirty="0"/>
              <a:t>“ A woman: without her, man is nothing”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952709"/>
            <a:ext cx="9143999" cy="646331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i="1" dirty="0"/>
              <a:t>Different Perspectives, Different Emphasis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418877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Engaged Hotel Partners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100" dirty="0"/>
              <a:t>What is the value?</a:t>
            </a:r>
          </a:p>
          <a:p>
            <a:r>
              <a:rPr lang="en-US" sz="3100" dirty="0"/>
              <a:t>Running the numbers</a:t>
            </a:r>
          </a:p>
          <a:p>
            <a:r>
              <a:rPr lang="en-US" sz="3100" dirty="0"/>
              <a:t>Value of Deal</a:t>
            </a:r>
          </a:p>
          <a:p>
            <a:pPr lvl="1"/>
            <a:r>
              <a:rPr lang="en-US" sz="2700" dirty="0"/>
              <a:t>Hard Dollars</a:t>
            </a:r>
          </a:p>
          <a:p>
            <a:pPr lvl="1"/>
            <a:r>
              <a:rPr lang="en-US" sz="2700" dirty="0"/>
              <a:t>Soft Dollars</a:t>
            </a:r>
          </a:p>
          <a:p>
            <a:pPr lvl="1"/>
            <a:r>
              <a:rPr lang="en-US" sz="2700" dirty="0"/>
              <a:t>Others?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04"/>
          <a:stretch/>
        </p:blipFill>
        <p:spPr>
          <a:xfrm>
            <a:off x="5675243" y="1466586"/>
            <a:ext cx="2838978" cy="2838978"/>
          </a:xfrm>
          <a:prstGeom prst="ellipse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2469412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Per Hotel Cost Examples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958648"/>
              </p:ext>
            </p:extLst>
          </p:nvPr>
        </p:nvGraphicFramePr>
        <p:xfrm>
          <a:off x="1340221" y="1903229"/>
          <a:ext cx="6463558" cy="19776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7" name="Worksheet" r:id="rId4" imgW="3829212" imgH="1171569" progId="Excel.Sheet.12">
                  <p:embed/>
                </p:oleObj>
              </mc:Choice>
              <mc:Fallback>
                <p:oleObj name="Worksheet" r:id="rId4" imgW="3829212" imgH="117156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40221" y="1903229"/>
                        <a:ext cx="6463558" cy="19776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358830" y="1506856"/>
            <a:ext cx="3444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Average 2 Nights</a:t>
            </a:r>
          </a:p>
        </p:txBody>
      </p:sp>
    </p:spTree>
    <p:extLst>
      <p:ext uri="{BB962C8B-B14F-4D97-AF65-F5344CB8AC3E}">
        <p14:creationId xmlns:p14="http://schemas.microsoft.com/office/powerpoint/2010/main" val="14337762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0000"/>
                </a:solidFill>
                <a:latin typeface="Helvetica neue"/>
                <a:cs typeface="Garamond"/>
              </a:rPr>
              <a:t>Chain Summary Support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4294967295"/>
          </p:nvPr>
        </p:nvSpPr>
        <p:spPr>
          <a:xfrm>
            <a:off x="7658099" y="4686300"/>
            <a:ext cx="1362075" cy="273844"/>
          </a:xfrm>
          <a:prstGeom prst="rect">
            <a:avLst/>
          </a:prstGeom>
        </p:spPr>
        <p:txBody>
          <a:bodyPr/>
          <a:lstStyle/>
          <a:p>
            <a:fld id="{7DEBC048-73CB-4B12-B05C-DFBCD481D18A}" type="datetime1">
              <a:rPr lang="en-US" sz="1400" smtClean="0"/>
              <a:t>6/20/2019</a:t>
            </a:fld>
            <a:endParaRPr lang="en-US" sz="1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32</a:t>
            </a:fld>
            <a:endParaRPr lang="en-US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3833698"/>
              </p:ext>
            </p:extLst>
          </p:nvPr>
        </p:nvGraphicFramePr>
        <p:xfrm>
          <a:off x="609600" y="1186735"/>
          <a:ext cx="4943475" cy="2451815"/>
        </p:xfrm>
        <a:graphic>
          <a:graphicData uri="http://schemas.openxmlformats.org/drawingml/2006/table">
            <a:tbl>
              <a:tblPr/>
              <a:tblGrid>
                <a:gridCol w="287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33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5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7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#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Preferred  Hotel Company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 Rooms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% Support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GLOBAL HOTEL ALLIANCE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IHG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838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STARWOOD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2,751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MARRIOTT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10,781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HYATT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67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PREFERRED HOTEL GROUP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HILTON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10,098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FAIRMONT RAFFLES SWISSOTEL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SYNXIS CORPORATION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LANGHAM HOTELS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-40%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88718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0000"/>
                </a:solidFill>
                <a:latin typeface="Helvetica neue"/>
                <a:cs typeface="Garamond"/>
              </a:rPr>
              <a:t>Chain Summary Support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4294967295"/>
          </p:nvPr>
        </p:nvSpPr>
        <p:spPr>
          <a:xfrm>
            <a:off x="7658099" y="4686300"/>
            <a:ext cx="1362075" cy="273844"/>
          </a:xfrm>
          <a:prstGeom prst="rect">
            <a:avLst/>
          </a:prstGeom>
        </p:spPr>
        <p:txBody>
          <a:bodyPr/>
          <a:lstStyle/>
          <a:p>
            <a:fld id="{7DEBC048-73CB-4B12-B05C-DFBCD481D18A}" type="datetime1">
              <a:rPr lang="en-US" smtClean="0"/>
              <a:t>6/20/2019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33</a:t>
            </a:fld>
            <a:endParaRPr lang="en-US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3885295"/>
              </p:ext>
            </p:extLst>
          </p:nvPr>
        </p:nvGraphicFramePr>
        <p:xfrm>
          <a:off x="609600" y="1186735"/>
          <a:ext cx="4943475" cy="2451815"/>
        </p:xfrm>
        <a:graphic>
          <a:graphicData uri="http://schemas.openxmlformats.org/drawingml/2006/table">
            <a:tbl>
              <a:tblPr/>
              <a:tblGrid>
                <a:gridCol w="287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33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5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7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#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Preferred  Hotel Company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 Rooms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% Support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GLOBAL HOTEL ALLIANCE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IHG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838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STARWOOD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2,751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MARRIOTT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10,781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HYATT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67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PREFERRED HOTEL GROUP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HILTON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10,098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FAIRMONT RAFFLES SWISSOTEL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SYNXIS CORPORATION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LANGHAM HOTELS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-40%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5734051" y="1224201"/>
            <a:ext cx="3228974" cy="273921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b="1" dirty="0"/>
              <a:t>55% Non Compliant</a:t>
            </a:r>
          </a:p>
          <a:p>
            <a:r>
              <a:rPr lang="en-US" sz="1050" dirty="0"/>
              <a:t>        </a:t>
            </a:r>
            <a:r>
              <a:rPr lang="en-US" sz="1200" dirty="0"/>
              <a:t>(</a:t>
            </a:r>
            <a:r>
              <a:rPr lang="en-US" sz="1200" i="1" dirty="0"/>
              <a:t>All Preferreds: 45% Compliance)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/>
              <a:t>% Support OVER non-compliant measure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/>
              <a:t>Positive Indicates brand loyalty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/>
              <a:t>Negative indicates policy support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/>
              <a:t>What about the others?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42925" y="2975124"/>
            <a:ext cx="5067300" cy="0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xplosion 1 7"/>
          <p:cNvSpPr/>
          <p:nvPr/>
        </p:nvSpPr>
        <p:spPr>
          <a:xfrm rot="549673">
            <a:off x="2104977" y="3579686"/>
            <a:ext cx="2403829" cy="1351773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Staying because of Policy</a:t>
            </a:r>
          </a:p>
        </p:txBody>
      </p:sp>
      <p:sp>
        <p:nvSpPr>
          <p:cNvPr id="10" name="Right Arrow 9"/>
          <p:cNvSpPr/>
          <p:nvPr/>
        </p:nvSpPr>
        <p:spPr>
          <a:xfrm rot="8948318">
            <a:off x="4149796" y="3592016"/>
            <a:ext cx="562322" cy="333177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7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allAtOnce" animBg="1"/>
      <p:bldP spid="8" grpId="0" animBg="1"/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Air/Hotel Totals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5737232"/>
              </p:ext>
            </p:extLst>
          </p:nvPr>
        </p:nvGraphicFramePr>
        <p:xfrm>
          <a:off x="1458048" y="1720139"/>
          <a:ext cx="6227905" cy="19055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1" name="Worksheet" r:id="rId4" imgW="3829212" imgH="1171569" progId="Excel.Sheet.12">
                  <p:embed/>
                </p:oleObj>
              </mc:Choice>
              <mc:Fallback>
                <p:oleObj name="Worksheet" r:id="rId4" imgW="3829212" imgH="117156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58048" y="1720139"/>
                        <a:ext cx="6227905" cy="19055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99824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870421"/>
            <a:ext cx="9143999" cy="1074227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dirty="0"/>
              <a:t>Compliance Storytelling</a:t>
            </a:r>
            <a:endParaRPr lang="en-US" sz="31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9033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Total Cost of Non Compliance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4788808"/>
              </p:ext>
            </p:extLst>
          </p:nvPr>
        </p:nvGraphicFramePr>
        <p:xfrm>
          <a:off x="109537" y="1200150"/>
          <a:ext cx="8924926" cy="3371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20212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Chart bld="series"/>
        </p:bldSub>
      </p:bldGraphic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Telling the Story: Equivalent Sales $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9953166"/>
              </p:ext>
            </p:extLst>
          </p:nvPr>
        </p:nvGraphicFramePr>
        <p:xfrm>
          <a:off x="1826889" y="2898708"/>
          <a:ext cx="5138349" cy="7069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4" name="Worksheet" r:id="rId4" imgW="2838534" imgH="390589" progId="Excel.Sheet.12">
                  <p:embed/>
                </p:oleObj>
              </mc:Choice>
              <mc:Fallback>
                <p:oleObj name="Worksheet" r:id="rId4" imgW="2838534" imgH="39058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26889" y="2898708"/>
                        <a:ext cx="5138349" cy="706954"/>
                      </a:xfrm>
                      <a:prstGeom prst="rect">
                        <a:avLst/>
                      </a:prstGeom>
                      <a:ln w="381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5750779"/>
              </p:ext>
            </p:extLst>
          </p:nvPr>
        </p:nvGraphicFramePr>
        <p:xfrm>
          <a:off x="1819135" y="1273991"/>
          <a:ext cx="5141913" cy="1014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5" name="Worksheet" r:id="rId6" imgW="2943235" imgH="581154" progId="Excel.Sheet.12">
                  <p:embed/>
                </p:oleObj>
              </mc:Choice>
              <mc:Fallback>
                <p:oleObj name="Worksheet" r:id="rId6" imgW="2943235" imgH="581154" progId="Excel.Sheet.1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9135" y="1273991"/>
                        <a:ext cx="5141913" cy="1014412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Down Arrow 5"/>
          <p:cNvSpPr/>
          <p:nvPr/>
        </p:nvSpPr>
        <p:spPr>
          <a:xfrm>
            <a:off x="5985184" y="2379097"/>
            <a:ext cx="444191" cy="4403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31698" y="3837176"/>
            <a:ext cx="76009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/>
              <a:t>What's easier: new sales or managing employees?</a:t>
            </a:r>
          </a:p>
        </p:txBody>
      </p:sp>
    </p:spTree>
    <p:extLst>
      <p:ext uri="{BB962C8B-B14F-4D97-AF65-F5344CB8AC3E}">
        <p14:creationId xmlns:p14="http://schemas.microsoft.com/office/powerpoint/2010/main" val="3043089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Telling the Story: Compliance Growth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7566166"/>
              </p:ext>
            </p:extLst>
          </p:nvPr>
        </p:nvGraphicFramePr>
        <p:xfrm>
          <a:off x="1104900" y="1273175"/>
          <a:ext cx="6526213" cy="1036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9" name="Worksheet" r:id="rId4" imgW="3133747" imgH="552501" progId="Excel.Sheet.12">
                  <p:embed/>
                </p:oleObj>
              </mc:Choice>
              <mc:Fallback>
                <p:oleObj name="Worksheet" r:id="rId4" imgW="3133747" imgH="55250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04900" y="1273175"/>
                        <a:ext cx="6526213" cy="1036638"/>
                      </a:xfrm>
                      <a:prstGeom prst="rect">
                        <a:avLst/>
                      </a:prstGeom>
                      <a:ln w="381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857291586"/>
              </p:ext>
            </p:extLst>
          </p:nvPr>
        </p:nvGraphicFramePr>
        <p:xfrm>
          <a:off x="736472" y="2466976"/>
          <a:ext cx="7474077" cy="21367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884419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Chart bld="category"/>
        </p:bldSub>
      </p:bldGraphic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Telling the Story: Compliance Savings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6930537"/>
              </p:ext>
            </p:extLst>
          </p:nvPr>
        </p:nvGraphicFramePr>
        <p:xfrm>
          <a:off x="1104900" y="1273175"/>
          <a:ext cx="6526213" cy="1036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1" name="Worksheet" r:id="rId4" imgW="3133747" imgH="552501" progId="Excel.Sheet.12">
                  <p:embed/>
                </p:oleObj>
              </mc:Choice>
              <mc:Fallback>
                <p:oleObj name="Worksheet" r:id="rId4" imgW="3133747" imgH="55250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04900" y="1273175"/>
                        <a:ext cx="6526213" cy="1036638"/>
                      </a:xfrm>
                      <a:prstGeom prst="rect">
                        <a:avLst/>
                      </a:prstGeom>
                      <a:ln w="381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3267393225"/>
              </p:ext>
            </p:extLst>
          </p:nvPr>
        </p:nvGraphicFramePr>
        <p:xfrm>
          <a:off x="736472" y="2466976"/>
          <a:ext cx="7474077" cy="21367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21960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Chart bld="category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12648" y="1200150"/>
            <a:ext cx="4247587" cy="3371850"/>
          </a:xfrm>
        </p:spPr>
        <p:txBody>
          <a:bodyPr>
            <a:normAutofit/>
          </a:bodyPr>
          <a:lstStyle/>
          <a:p>
            <a:r>
              <a:rPr lang="en-US" sz="3100" dirty="0"/>
              <a:t>Framing acceptability</a:t>
            </a:r>
          </a:p>
          <a:p>
            <a:r>
              <a:rPr lang="en-US" sz="3100" dirty="0"/>
              <a:t>Valuing the Current Frame</a:t>
            </a:r>
          </a:p>
          <a:p>
            <a:r>
              <a:rPr lang="en-US" sz="3100" dirty="0"/>
              <a:t>Diminishing Discounts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Compliance: Why does it matter all?</a:t>
            </a:r>
          </a:p>
        </p:txBody>
      </p:sp>
      <p:pic>
        <p:nvPicPr>
          <p:cNvPr id="15362" name="Picture 2"/>
          <p:cNvPicPr preferRelativeResize="0">
            <a:picLocks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682" t="-6522" r="-9316" b="2175"/>
          <a:stretch/>
        </p:blipFill>
        <p:spPr bwMode="auto">
          <a:xfrm>
            <a:off x="5120640" y="1714269"/>
            <a:ext cx="3840480" cy="2194560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6741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Telling the Story: % Value of Compliance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721721"/>
              </p:ext>
            </p:extLst>
          </p:nvPr>
        </p:nvGraphicFramePr>
        <p:xfrm>
          <a:off x="209550" y="1339850"/>
          <a:ext cx="5886450" cy="243840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430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1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Compliance</a:t>
                      </a:r>
                      <a:r>
                        <a:rPr lang="en-US" sz="2000" baseline="0" dirty="0">
                          <a:solidFill>
                            <a:schemeClr val="tx1"/>
                          </a:solidFill>
                        </a:rPr>
                        <a:t> by Trip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Number of Non-Compliant Trips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1,200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Avg Non-Compliant Trip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$916.70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Cost of All Non-Compliant Trips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$1,100,040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/>
                        <a:t>Savings on Compliant Trips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17.2%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Potential Compliance Savings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$189,207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Explosion 1 6"/>
          <p:cNvSpPr/>
          <p:nvPr/>
        </p:nvSpPr>
        <p:spPr>
          <a:xfrm rot="20939499">
            <a:off x="6257925" y="1247775"/>
            <a:ext cx="2886075" cy="23622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$11K per 1% Compliance</a:t>
            </a:r>
          </a:p>
        </p:txBody>
      </p:sp>
      <p:sp>
        <p:nvSpPr>
          <p:cNvPr id="9" name="Right Arrow 8"/>
          <p:cNvSpPr/>
          <p:nvPr/>
        </p:nvSpPr>
        <p:spPr>
          <a:xfrm rot="19351953">
            <a:off x="5851229" y="3147885"/>
            <a:ext cx="562322" cy="333177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83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71450"/>
            <a:ext cx="8496300" cy="742950"/>
          </a:xfrm>
        </p:spPr>
        <p:txBody>
          <a:bodyPr>
            <a:normAutofit fontScale="90000"/>
          </a:bodyPr>
          <a:lstStyle/>
          <a:p>
            <a:r>
              <a:rPr lang="en-US" dirty="0"/>
              <a:t>Telling the Story: For your Culture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089977"/>
              </p:ext>
            </p:extLst>
          </p:nvPr>
        </p:nvGraphicFramePr>
        <p:xfrm>
          <a:off x="1055355" y="1296693"/>
          <a:ext cx="5391050" cy="10218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9" name="Worksheet" r:id="rId4" imgW="2914649" imgH="552620" progId="Excel.Sheet.12">
                  <p:embed/>
                </p:oleObj>
              </mc:Choice>
              <mc:Fallback>
                <p:oleObj name="Worksheet" r:id="rId4" imgW="2914649" imgH="55262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55355" y="1296693"/>
                        <a:ext cx="5391050" cy="1021833"/>
                      </a:xfrm>
                      <a:prstGeom prst="rect">
                        <a:avLst/>
                      </a:prstGeom>
                      <a:ln w="381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314" name="Picture 122" descr="America, American, Baked, Barbecue, Barbeque, Bbq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1" t="1308" r="27713" b="-1308"/>
          <a:stretch/>
        </p:blipFill>
        <p:spPr bwMode="auto">
          <a:xfrm>
            <a:off x="6360730" y="1327005"/>
            <a:ext cx="1983041" cy="1983041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18" name="Picture 126" descr="Dollar, Bank Note, Money, Finance, Funds, Us-Dollar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 bwMode="auto">
          <a:xfrm>
            <a:off x="533400" y="2496271"/>
            <a:ext cx="2082194" cy="2082194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7687135"/>
              </p:ext>
            </p:extLst>
          </p:nvPr>
        </p:nvGraphicFramePr>
        <p:xfrm>
          <a:off x="2416814" y="3557702"/>
          <a:ext cx="5391150" cy="1020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0" name="Worksheet" r:id="rId8" imgW="2914631" imgH="552501" progId="Excel.Sheet.12">
                  <p:embed/>
                </p:oleObj>
              </mc:Choice>
              <mc:Fallback>
                <p:oleObj name="Worksheet" r:id="rId8" imgW="2914631" imgH="552501" progId="Excel.Sheet.1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6814" y="3557702"/>
                        <a:ext cx="5391150" cy="102076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381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28847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71450"/>
            <a:ext cx="8531352" cy="742950"/>
          </a:xfrm>
        </p:spPr>
        <p:txBody>
          <a:bodyPr>
            <a:noAutofit/>
          </a:bodyPr>
          <a:lstStyle/>
          <a:p>
            <a:pPr lvl="0"/>
            <a:r>
              <a:rPr lang="en-US" sz="4000" dirty="0"/>
              <a:t>Compliance Storytelling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100" dirty="0"/>
              <a:t>Risk management</a:t>
            </a:r>
          </a:p>
          <a:p>
            <a:r>
              <a:rPr lang="en-US" sz="3100" dirty="0"/>
              <a:t>Value of each 1% non-compliant</a:t>
            </a:r>
          </a:p>
          <a:p>
            <a:r>
              <a:rPr lang="en-US" sz="3100" dirty="0"/>
              <a:t>Show as Net Profit to equivalent Sales Dollars</a:t>
            </a:r>
          </a:p>
          <a:p>
            <a:r>
              <a:rPr lang="en-US" sz="3100" dirty="0"/>
              <a:t>Value of strong policy, moderate policy, no policy</a:t>
            </a:r>
          </a:p>
          <a:p>
            <a:r>
              <a:rPr lang="en-US" sz="3100" dirty="0"/>
              <a:t>Service Stories</a:t>
            </a:r>
          </a:p>
          <a:p>
            <a:r>
              <a:rPr lang="en-US" sz="3100" dirty="0"/>
              <a:t>Others?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3619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941981"/>
            <a:ext cx="9143999" cy="1082178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en-US" dirty="0"/>
              <a:t>Travel Compliance</a:t>
            </a:r>
            <a:br>
              <a:rPr lang="en-US" dirty="0"/>
            </a:br>
            <a:r>
              <a:rPr lang="en-US" sz="3100" dirty="0"/>
              <a:t>Will Tate, Partner</a:t>
            </a:r>
            <a:br>
              <a:rPr lang="en-US" sz="1800" dirty="0"/>
            </a:br>
            <a:r>
              <a:rPr lang="en-US" sz="1800" dirty="0"/>
              <a:t>will@goldspringconsulting.com</a:t>
            </a:r>
            <a:endParaRPr lang="en-US" sz="1800" dirty="0">
              <a:solidFill>
                <a:schemeClr val="accent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7655" y="4197753"/>
            <a:ext cx="2648690" cy="5969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EC267E-070A-4F39-8059-8E74C2942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63298" y="444286"/>
            <a:ext cx="3617403" cy="19782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70961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870421"/>
            <a:ext cx="9143999" cy="1074227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en-US" dirty="0"/>
              <a:t>EXTRA SLIDES-Not to be Presented</a:t>
            </a:r>
            <a:endParaRPr lang="en-US" sz="31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9939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870421"/>
            <a:ext cx="9143999" cy="1074227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dirty="0"/>
              <a:t>Airline Compliance</a:t>
            </a:r>
            <a:endParaRPr lang="en-US" sz="31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2304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Engaged Airline Partners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100" dirty="0"/>
              <a:t>What is the value?</a:t>
            </a:r>
          </a:p>
          <a:p>
            <a:r>
              <a:rPr lang="en-US" sz="3100" dirty="0"/>
              <a:t>Running the numbers</a:t>
            </a:r>
          </a:p>
          <a:p>
            <a:r>
              <a:rPr lang="en-US" sz="3100" dirty="0"/>
              <a:t>Value of Deal</a:t>
            </a:r>
          </a:p>
          <a:p>
            <a:pPr lvl="1"/>
            <a:r>
              <a:rPr lang="en-US" sz="2700" dirty="0"/>
              <a:t>Hard Dollars</a:t>
            </a:r>
          </a:p>
          <a:p>
            <a:pPr lvl="1"/>
            <a:r>
              <a:rPr lang="en-US" sz="2700" dirty="0"/>
              <a:t>Soft Dollars</a:t>
            </a:r>
          </a:p>
          <a:p>
            <a:pPr lvl="1"/>
            <a:r>
              <a:rPr lang="en-US" sz="2700" dirty="0"/>
              <a:t>Others?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  <p:pic>
        <p:nvPicPr>
          <p:cNvPr id="14338" name="Picture 2" descr="Passengers, Airline, Seats, Chairs, Rows, Fly, Economy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79" r="8755"/>
          <a:stretch/>
        </p:blipFill>
        <p:spPr bwMode="auto">
          <a:xfrm>
            <a:off x="5654793" y="1434389"/>
            <a:ext cx="2903371" cy="2903371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51695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Per Ticket Examples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494029" y="4713923"/>
            <a:ext cx="29983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>
                <a:solidFill>
                  <a:schemeClr val="bg1">
                    <a:lumMod val="65000"/>
                  </a:schemeClr>
                </a:solidFill>
              </a:rPr>
              <a:t>Source: BCG Research</a:t>
            </a: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8451098"/>
              </p:ext>
            </p:extLst>
          </p:nvPr>
        </p:nvGraphicFramePr>
        <p:xfrm>
          <a:off x="612649" y="1280848"/>
          <a:ext cx="8153400" cy="25762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3" name="Worksheet" r:id="rId4" imgW="3829146" imgH="1209611" progId="Excel.Sheet.12">
                  <p:embed/>
                </p:oleObj>
              </mc:Choice>
              <mc:Fallback>
                <p:oleObj name="Worksheet" r:id="rId4" imgW="3829146" imgH="120961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12649" y="1280848"/>
                        <a:ext cx="8153400" cy="2576248"/>
                      </a:xfrm>
                      <a:prstGeom prst="rect">
                        <a:avLst/>
                      </a:prstGeom>
                      <a:ln w="381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615698" y="2352674"/>
            <a:ext cx="8150351" cy="15044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8036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Per Ticket Examples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494029" y="4713923"/>
            <a:ext cx="29983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>
                <a:solidFill>
                  <a:schemeClr val="bg1">
                    <a:lumMod val="65000"/>
                  </a:schemeClr>
                </a:solidFill>
              </a:rPr>
              <a:t>Source: BCG Research</a:t>
            </a: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3762245"/>
              </p:ext>
            </p:extLst>
          </p:nvPr>
        </p:nvGraphicFramePr>
        <p:xfrm>
          <a:off x="612649" y="1280848"/>
          <a:ext cx="8153400" cy="25762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7" name="Worksheet" r:id="rId4" imgW="3829146" imgH="1209611" progId="Excel.Sheet.12">
                  <p:embed/>
                </p:oleObj>
              </mc:Choice>
              <mc:Fallback>
                <p:oleObj name="Worksheet" r:id="rId4" imgW="3829146" imgH="120961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12649" y="1280848"/>
                        <a:ext cx="8153400" cy="2576248"/>
                      </a:xfrm>
                      <a:prstGeom prst="rect">
                        <a:avLst/>
                      </a:prstGeom>
                      <a:ln w="381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615698" y="2686050"/>
            <a:ext cx="8150351" cy="11710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39226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Per Ticket Examples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494029" y="4713923"/>
            <a:ext cx="29983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>
                <a:solidFill>
                  <a:schemeClr val="bg1">
                    <a:lumMod val="65000"/>
                  </a:schemeClr>
                </a:solidFill>
              </a:rPr>
              <a:t>Source: BCG Research</a:t>
            </a: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3111962"/>
              </p:ext>
            </p:extLst>
          </p:nvPr>
        </p:nvGraphicFramePr>
        <p:xfrm>
          <a:off x="612649" y="1280848"/>
          <a:ext cx="8153400" cy="25762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1" name="Worksheet" r:id="rId4" imgW="3829146" imgH="1209611" progId="Excel.Sheet.12">
                  <p:embed/>
                </p:oleObj>
              </mc:Choice>
              <mc:Fallback>
                <p:oleObj name="Worksheet" r:id="rId4" imgW="3829146" imgH="120961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12649" y="1280848"/>
                        <a:ext cx="8153400" cy="2576248"/>
                      </a:xfrm>
                      <a:prstGeom prst="rect">
                        <a:avLst/>
                      </a:prstGeom>
                      <a:ln w="381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615698" y="3000375"/>
            <a:ext cx="8150351" cy="856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20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Policy Compliance ROI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000-000007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6154013"/>
              </p:ext>
            </p:extLst>
          </p:nvPr>
        </p:nvGraphicFramePr>
        <p:xfrm>
          <a:off x="612647" y="1200150"/>
          <a:ext cx="7436199" cy="3371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061935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Per Ticket Examples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494029" y="4713923"/>
            <a:ext cx="29983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>
                <a:solidFill>
                  <a:schemeClr val="bg1">
                    <a:lumMod val="65000"/>
                  </a:schemeClr>
                </a:solidFill>
              </a:rPr>
              <a:t>Source: BCG Research</a:t>
            </a: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6019919"/>
              </p:ext>
            </p:extLst>
          </p:nvPr>
        </p:nvGraphicFramePr>
        <p:xfrm>
          <a:off x="612649" y="1280848"/>
          <a:ext cx="8153400" cy="25762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5" name="Worksheet" r:id="rId4" imgW="3829146" imgH="1209611" progId="Excel.Sheet.12">
                  <p:embed/>
                </p:oleObj>
              </mc:Choice>
              <mc:Fallback>
                <p:oleObj name="Worksheet" r:id="rId4" imgW="3829146" imgH="120961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12649" y="1280848"/>
                        <a:ext cx="8153400" cy="2576248"/>
                      </a:xfrm>
                      <a:prstGeom prst="rect">
                        <a:avLst/>
                      </a:prstGeom>
                      <a:ln w="381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612648" y="3295650"/>
            <a:ext cx="8150351" cy="551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753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Air Compliance ROI – Dollars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0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0723624"/>
              </p:ext>
            </p:extLst>
          </p:nvPr>
        </p:nvGraphicFramePr>
        <p:xfrm>
          <a:off x="907064" y="1317107"/>
          <a:ext cx="7329873" cy="3244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91066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Chart bld="series"/>
        </p:bldSub>
      </p:bldGraphic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Air Compliance ROI – %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3115533"/>
              </p:ext>
            </p:extLst>
          </p:nvPr>
        </p:nvGraphicFramePr>
        <p:xfrm>
          <a:off x="877183" y="1263947"/>
          <a:ext cx="7049386" cy="3308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58165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category"/>
        </p:bldSub>
      </p:bldGraphic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dirty="0">
                <a:latin typeface="Helvetica Neue"/>
              </a:rPr>
              <a:t>Preferred Carrier Support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C50B2-6A1D-4952-9B12-B4880D49F23F}" type="datetime1">
              <a:rPr lang="en-US" smtClean="0"/>
              <a:t>6/20/2019</a:t>
            </a:fld>
            <a:endParaRPr lang="en-US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861140712"/>
              </p:ext>
            </p:extLst>
          </p:nvPr>
        </p:nvGraphicFramePr>
        <p:xfrm>
          <a:off x="609601" y="1296718"/>
          <a:ext cx="4800599" cy="318325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19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78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32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69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Helvetica"/>
                        </a:rPr>
                        <a:t>AIRLINE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Helvetica"/>
                        </a:rPr>
                        <a:t>SEGS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Helvetica"/>
                        </a:rPr>
                        <a:t>EXPECTED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Helvetica"/>
                        </a:rPr>
                        <a:t>SUPPORT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Helvetica"/>
                        </a:rPr>
                        <a:t>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Preferred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22,319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20,952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1,367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6.5%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SQ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1911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1678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233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13.9%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UA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8044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7500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544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7.3%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AA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6645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6397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248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3.9%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ZH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1922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1894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1.5%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LH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1790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1784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0.3%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CZ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1702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1698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0.2%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CA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1267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1275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-8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-0.6%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MU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1770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1813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-43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-2.4%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WN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2175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2498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-323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-12.9%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DL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3798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4602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-804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-17.5%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901756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dirty="0">
                <a:latin typeface="Helvetica Neue"/>
              </a:rPr>
              <a:t>Preferred Carrier Support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C50B2-6A1D-4952-9B12-B4880D49F23F}" type="datetime1">
              <a:rPr lang="en-US" smtClean="0"/>
              <a:t>6/20/2019</a:t>
            </a:fld>
            <a:endParaRPr lang="en-US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716059390"/>
              </p:ext>
            </p:extLst>
          </p:nvPr>
        </p:nvGraphicFramePr>
        <p:xfrm>
          <a:off x="609601" y="1296718"/>
          <a:ext cx="4800599" cy="318325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19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78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32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69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Helvetica"/>
                        </a:rPr>
                        <a:t>AIRLINE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Helvetica"/>
                        </a:rPr>
                        <a:t>SEGS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Helvetica"/>
                        </a:rPr>
                        <a:t>EXPECTED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Helvetica"/>
                        </a:rPr>
                        <a:t>SUPPORT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Helvetica"/>
                        </a:rPr>
                        <a:t>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Preferred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22,319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20,952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1,367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6.5%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SQ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1911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1678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233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13.9%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UA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8044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7500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544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7.3%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AA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6645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6397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248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3.9%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ZH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1922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1894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1.5%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LH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1790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1784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0.3%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CZ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1702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1698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0.2%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CA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1267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1275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-8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-0.6%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MU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1770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1813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-43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-2.4%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WN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2175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2498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-323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-12.9%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DL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3798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4602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-804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-17.5%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504825" y="2486025"/>
            <a:ext cx="5067300" cy="0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5695951" y="1383179"/>
            <a:ext cx="3228974" cy="86177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2000" b="1" dirty="0"/>
              <a:t>All Preferreds: +6.5%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2000" dirty="0"/>
              <a:t>What about the others?</a:t>
            </a:r>
          </a:p>
        </p:txBody>
      </p:sp>
    </p:spTree>
    <p:extLst>
      <p:ext uri="{BB962C8B-B14F-4D97-AF65-F5344CB8AC3E}">
        <p14:creationId xmlns:p14="http://schemas.microsoft.com/office/powerpoint/2010/main" val="526268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870421"/>
            <a:ext cx="9143999" cy="1074227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dirty="0"/>
              <a:t>Ground Transportation Compliance</a:t>
            </a:r>
            <a:endParaRPr lang="en-US" sz="31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90336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71450"/>
            <a:ext cx="8531352" cy="742950"/>
          </a:xfrm>
        </p:spPr>
        <p:txBody>
          <a:bodyPr>
            <a:noAutofit/>
          </a:bodyPr>
          <a:lstStyle/>
          <a:p>
            <a:r>
              <a:rPr lang="en-US" sz="4000" dirty="0"/>
              <a:t>Engaged Ground Providers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100" dirty="0"/>
              <a:t>Running the numbers</a:t>
            </a:r>
          </a:p>
          <a:p>
            <a:r>
              <a:rPr lang="en-US" sz="3100" dirty="0"/>
              <a:t>Value of Deal</a:t>
            </a:r>
          </a:p>
          <a:p>
            <a:pPr lvl="1"/>
            <a:r>
              <a:rPr lang="en-US" sz="2700" dirty="0"/>
              <a:t>Hard Dollars</a:t>
            </a:r>
          </a:p>
          <a:p>
            <a:pPr lvl="1"/>
            <a:r>
              <a:rPr lang="en-US" sz="2700" dirty="0"/>
              <a:t>Soft Dollars</a:t>
            </a:r>
          </a:p>
          <a:p>
            <a:pPr lvl="1"/>
            <a:r>
              <a:rPr lang="en-US" sz="2700" dirty="0"/>
              <a:t>Others?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>
          <a:xfrm>
            <a:off x="5664732" y="1434389"/>
            <a:ext cx="2903371" cy="2903371"/>
          </a:xfrm>
          <a:prstGeom prst="ellipse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835694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870421"/>
            <a:ext cx="9143999" cy="1074227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dirty="0"/>
              <a:t>Service (and / vs.) Compliance</a:t>
            </a:r>
            <a:endParaRPr lang="en-US" sz="31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691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Service (and / vs.) Compliance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100" dirty="0"/>
              <a:t>Are these at odds?</a:t>
            </a:r>
          </a:p>
          <a:p>
            <a:r>
              <a:rPr lang="en-US" sz="3100" dirty="0"/>
              <a:t>Why or why not?</a:t>
            </a:r>
          </a:p>
          <a:p>
            <a:r>
              <a:rPr lang="en-US" sz="3100" dirty="0"/>
              <a:t>Share examples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r="6250"/>
          <a:stretch/>
        </p:blipFill>
        <p:spPr>
          <a:xfrm>
            <a:off x="5629323" y="1428797"/>
            <a:ext cx="2914555" cy="2914555"/>
          </a:xfrm>
          <a:prstGeom prst="ellipse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59477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870421"/>
            <a:ext cx="9143999" cy="1074227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en-US" dirty="0"/>
              <a:t>Value to Buyers &amp; Sellers Compliance</a:t>
            </a:r>
            <a:endParaRPr lang="en-US" sz="31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128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Compliance: What does it do for buyers?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47500" lnSpcReduction="20000"/>
          </a:bodyPr>
          <a:lstStyle/>
          <a:p>
            <a:fld id="{9D09CC9D-6C75-4E5E-A4E2-AE33286E599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12648" y="1200150"/>
            <a:ext cx="4197891" cy="3371850"/>
          </a:xfrm>
        </p:spPr>
        <p:txBody>
          <a:bodyPr>
            <a:normAutofit/>
          </a:bodyPr>
          <a:lstStyle/>
          <a:p>
            <a:r>
              <a:rPr lang="en-US" sz="3100" dirty="0"/>
              <a:t>Easiest Sell</a:t>
            </a:r>
          </a:p>
          <a:p>
            <a:r>
              <a:rPr lang="en-US" sz="3100" dirty="0"/>
              <a:t>Management Understanding</a:t>
            </a:r>
          </a:p>
          <a:p>
            <a:r>
              <a:rPr lang="en-US" sz="3100" dirty="0"/>
              <a:t>Creates innovation opportunities</a:t>
            </a:r>
          </a:p>
          <a:p>
            <a:r>
              <a:rPr lang="en-US" sz="3100" dirty="0"/>
              <a:t>What Else?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7188-4C97-4151-916A-0F691A9E8775}" type="datetime1">
              <a:rPr lang="en-US" smtClean="0"/>
              <a:pPr/>
              <a:t>6/20/2019</a:t>
            </a:fld>
            <a:endParaRPr lang="en-US"/>
          </a:p>
        </p:txBody>
      </p:sp>
      <p:pic>
        <p:nvPicPr>
          <p:cNvPr id="10242" name="Picture 2" descr="Image result for compliance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" t="17669" r="37900" b="17600"/>
          <a:stretch/>
        </p:blipFill>
        <p:spPr bwMode="auto">
          <a:xfrm>
            <a:off x="5297558" y="1490800"/>
            <a:ext cx="2915516" cy="2790549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056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GoldSpring Theme 1">
      <a:dk1>
        <a:sysClr val="windowText" lastClr="000000"/>
      </a:dk1>
      <a:lt1>
        <a:sysClr val="window" lastClr="FFFFFF"/>
      </a:lt1>
      <a:dk2>
        <a:srgbClr val="454545"/>
      </a:dk2>
      <a:lt2>
        <a:srgbClr val="FFFFFF"/>
      </a:lt2>
      <a:accent1>
        <a:srgbClr val="E7C535"/>
      </a:accent1>
      <a:accent2>
        <a:srgbClr val="000000"/>
      </a:accent2>
      <a:accent3>
        <a:srgbClr val="EBDA5C"/>
      </a:accent3>
      <a:accent4>
        <a:srgbClr val="454545"/>
      </a:accent4>
      <a:accent5>
        <a:srgbClr val="DADADA"/>
      </a:accent5>
      <a:accent6>
        <a:srgbClr val="9E7E38"/>
      </a:accent6>
      <a:hlink>
        <a:srgbClr val="E7C535"/>
      </a:hlink>
      <a:folHlink>
        <a:srgbClr val="E7C535"/>
      </a:folHlink>
    </a:clrScheme>
    <a:fontScheme name="Adjacency">
      <a:majorFont>
        <a:latin typeface="Helvetica Bold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Helvetica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5485</TotalTime>
  <Words>1147</Words>
  <Application>Microsoft Office PowerPoint</Application>
  <PresentationFormat>On-screen Show (16:9)</PresentationFormat>
  <Paragraphs>491</Paragraphs>
  <Slides>56</Slides>
  <Notes>21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7" baseType="lpstr">
      <vt:lpstr>Arial</vt:lpstr>
      <vt:lpstr>Calibri</vt:lpstr>
      <vt:lpstr>Courier New</vt:lpstr>
      <vt:lpstr>Garamond</vt:lpstr>
      <vt:lpstr>Helvetica</vt:lpstr>
      <vt:lpstr>Helvetica Neue</vt:lpstr>
      <vt:lpstr>Helvetica Neue</vt:lpstr>
      <vt:lpstr>Lucida Grande</vt:lpstr>
      <vt:lpstr>Wingdings</vt:lpstr>
      <vt:lpstr>Default Theme</vt:lpstr>
      <vt:lpstr>Worksheet</vt:lpstr>
      <vt:lpstr>Travel Compliance Will Tate, Partner will@goldspringconsulting.com</vt:lpstr>
      <vt:lpstr>Compliance: Definition?</vt:lpstr>
      <vt:lpstr>PowerPoint Presentation</vt:lpstr>
      <vt:lpstr>Compliance: Why does it matter all?</vt:lpstr>
      <vt:lpstr>Policy Compliance ROI Example</vt:lpstr>
      <vt:lpstr>Service (and / vs.) Compliance</vt:lpstr>
      <vt:lpstr>Service (and / vs.) Compliance</vt:lpstr>
      <vt:lpstr>Value to Buyers &amp; Sellers Compliance</vt:lpstr>
      <vt:lpstr>Compliance: What does it do for buyers?</vt:lpstr>
      <vt:lpstr>Compliance: What does it do for sellers?</vt:lpstr>
      <vt:lpstr>Example: Hotel Compliance: What’s the value?</vt:lpstr>
      <vt:lpstr>Hotel Compliance: What’s the value?</vt:lpstr>
      <vt:lpstr>Hidden Costs Avoided with Compliance</vt:lpstr>
      <vt:lpstr>What are the “Hidden Costs” of non-compliance?</vt:lpstr>
      <vt:lpstr>Demographic Compliance</vt:lpstr>
      <vt:lpstr>Compliance by Group</vt:lpstr>
      <vt:lpstr>Multi-Generational Workforce</vt:lpstr>
      <vt:lpstr>The Generations in the Workplace</vt:lpstr>
      <vt:lpstr>Managing Generational Differences</vt:lpstr>
      <vt:lpstr>Duty of Care and Compliance</vt:lpstr>
      <vt:lpstr>Duty of Care</vt:lpstr>
      <vt:lpstr>Channel Compliance</vt:lpstr>
      <vt:lpstr>The Right Infrastructure</vt:lpstr>
      <vt:lpstr>Airline Compliance</vt:lpstr>
      <vt:lpstr>Engaged Airline Partners</vt:lpstr>
      <vt:lpstr>Per Ticket Examples</vt:lpstr>
      <vt:lpstr>Air Compliance ROI – Savings Dollars </vt:lpstr>
      <vt:lpstr>Air Compliance ROI – %</vt:lpstr>
      <vt:lpstr>Hotel Compliance</vt:lpstr>
      <vt:lpstr>Engaged Hotel Partners</vt:lpstr>
      <vt:lpstr>Per Hotel Cost Examples</vt:lpstr>
      <vt:lpstr>Chain Summary Support</vt:lpstr>
      <vt:lpstr>Chain Summary Support</vt:lpstr>
      <vt:lpstr>Air/Hotel Totals</vt:lpstr>
      <vt:lpstr>Compliance Storytelling</vt:lpstr>
      <vt:lpstr>Total Cost of Non Compliance</vt:lpstr>
      <vt:lpstr>Telling the Story: Equivalent Sales $</vt:lpstr>
      <vt:lpstr>Telling the Story: Compliance Growth </vt:lpstr>
      <vt:lpstr>Telling the Story: Compliance Savings</vt:lpstr>
      <vt:lpstr>Telling the Story: % Value of Compliance</vt:lpstr>
      <vt:lpstr>Telling the Story: For your Culture</vt:lpstr>
      <vt:lpstr>Compliance Storytelling</vt:lpstr>
      <vt:lpstr>Travel Compliance Will Tate, Partner will@goldspringconsulting.com</vt:lpstr>
      <vt:lpstr>EXTRA SLIDES-Not to be Presented</vt:lpstr>
      <vt:lpstr>Airline Compliance</vt:lpstr>
      <vt:lpstr>Engaged Airline Partners</vt:lpstr>
      <vt:lpstr>Per Ticket Examples</vt:lpstr>
      <vt:lpstr>Per Ticket Examples</vt:lpstr>
      <vt:lpstr>Per Ticket Examples</vt:lpstr>
      <vt:lpstr>Per Ticket Examples</vt:lpstr>
      <vt:lpstr>Air Compliance ROI – Dollars </vt:lpstr>
      <vt:lpstr>Air Compliance ROI – %</vt:lpstr>
      <vt:lpstr>Preferred Carrier Support</vt:lpstr>
      <vt:lpstr>Preferred Carrier Support</vt:lpstr>
      <vt:lpstr>Ground Transportation Compliance</vt:lpstr>
      <vt:lpstr>Engaged Ground Providers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Katharine Williams</dc:creator>
  <cp:lastModifiedBy>Katie Provot</cp:lastModifiedBy>
  <cp:revision>150</cp:revision>
  <dcterms:created xsi:type="dcterms:W3CDTF">2016-08-04T19:18:33Z</dcterms:created>
  <dcterms:modified xsi:type="dcterms:W3CDTF">2019-06-20T16:22:53Z</dcterms:modified>
</cp:coreProperties>
</file>